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Lst>
  <p:notesMasterIdLst>
    <p:notesMasterId r:id="rId5"/>
  </p:notesMasterIdLst>
  <p:sldIdLst>
    <p:sldId id="301" r:id="rId4"/>
    <p:sldId id="258" r:id="rId6"/>
    <p:sldId id="259" r:id="rId7"/>
    <p:sldId id="260" r:id="rId8"/>
    <p:sldId id="261" r:id="rId9"/>
    <p:sldId id="262" r:id="rId10"/>
    <p:sldId id="264" r:id="rId11"/>
    <p:sldId id="265" r:id="rId12"/>
    <p:sldId id="266" r:id="rId13"/>
    <p:sldId id="267" r:id="rId14"/>
    <p:sldId id="272" r:id="rId15"/>
    <p:sldId id="273" r:id="rId16"/>
    <p:sldId id="274" r:id="rId17"/>
    <p:sldId id="275" r:id="rId18"/>
    <p:sldId id="276" r:id="rId19"/>
    <p:sldId id="340"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0" r:id="rId42"/>
  </p:sldIdLst>
  <p:sldSz cx="12192000" cy="685800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p:restoredTop sz="94660"/>
  </p:normalViewPr>
  <p:slideViewPr>
    <p:cSldViewPr snapToGrid="0">
      <p:cViewPr>
        <p:scale>
          <a:sx n="50" d="100"/>
          <a:sy n="50" d="100"/>
        </p:scale>
        <p:origin x="69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4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745096E2-E679-4832-9A80-2A7C2B63EEF4}"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buNone/>
            </a:pP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a:xfrm>
            <a:off x="481013" y="1279525"/>
            <a:ext cx="6140450" cy="3454400"/>
          </a:xfrm>
          <a:ln>
            <a:solidFill>
              <a:srgbClr val="000000"/>
            </a:solidFill>
            <a:miter/>
          </a:ln>
        </p:spPr>
      </p:sp>
      <p:sp>
        <p:nvSpPr>
          <p:cNvPr id="3481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p:cNvSpPr>
          <p:nvPr>
            <p:ph type="sldImg"/>
          </p:nvPr>
        </p:nvSpPr>
        <p:spPr>
          <a:ln>
            <a:solidFill>
              <a:srgbClr val="000000"/>
            </a:solidFill>
            <a:miter/>
          </a:ln>
        </p:spPr>
      </p:sp>
      <p:sp>
        <p:nvSpPr>
          <p:cNvPr id="5325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325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ln>
            <a:solidFill>
              <a:srgbClr val="000000"/>
            </a:solidFill>
            <a:miter/>
          </a:ln>
        </p:spPr>
      </p:sp>
      <p:sp>
        <p:nvSpPr>
          <p:cNvPr id="5529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p:cNvSpPr>
          <p:nvPr>
            <p:ph type="sldImg"/>
          </p:nvPr>
        </p:nvSpPr>
        <p:spPr>
          <a:ln>
            <a:solidFill>
              <a:srgbClr val="000000"/>
            </a:solidFill>
            <a:miter/>
          </a:ln>
        </p:spPr>
      </p:sp>
      <p:sp>
        <p:nvSpPr>
          <p:cNvPr id="5734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a:ln>
            <a:solidFill>
              <a:srgbClr val="000000"/>
            </a:solidFill>
            <a:miter/>
          </a:ln>
        </p:spPr>
      </p:sp>
      <p:sp>
        <p:nvSpPr>
          <p:cNvPr id="5939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a:ln>
            <a:solidFill>
              <a:srgbClr val="000000"/>
            </a:solidFill>
            <a:miter/>
          </a:ln>
        </p:spPr>
      </p:sp>
      <p:sp>
        <p:nvSpPr>
          <p:cNvPr id="6144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a:ln>
            <a:solidFill>
              <a:srgbClr val="000000"/>
            </a:solidFill>
            <a:miter/>
          </a:ln>
        </p:spPr>
      </p:sp>
      <p:sp>
        <p:nvSpPr>
          <p:cNvPr id="6349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p:cNvSpPr>
          <p:nvPr>
            <p:ph type="sldImg"/>
          </p:nvPr>
        </p:nvSpPr>
        <p:spPr>
          <a:ln>
            <a:solidFill>
              <a:srgbClr val="000000"/>
            </a:solidFill>
            <a:miter/>
          </a:ln>
        </p:spPr>
      </p:sp>
      <p:sp>
        <p:nvSpPr>
          <p:cNvPr id="6656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65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p:cNvSpPr>
          <p:nvPr>
            <p:ph type="sldImg"/>
          </p:nvPr>
        </p:nvSpPr>
        <p:spPr>
          <a:ln>
            <a:solidFill>
              <a:srgbClr val="000000"/>
            </a:solidFill>
            <a:miter/>
          </a:ln>
        </p:spPr>
      </p:sp>
      <p:sp>
        <p:nvSpPr>
          <p:cNvPr id="7270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27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a:ln>
            <a:solidFill>
              <a:srgbClr val="000000"/>
            </a:solidFill>
            <a:miter/>
          </a:ln>
        </p:spPr>
      </p:sp>
      <p:sp>
        <p:nvSpPr>
          <p:cNvPr id="3686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p:cNvSpPr>
          <p:nvPr>
            <p:ph type="sldImg"/>
          </p:nvPr>
        </p:nvSpPr>
        <p:spPr>
          <a:ln>
            <a:solidFill>
              <a:srgbClr val="000000"/>
            </a:solidFill>
            <a:miter/>
          </a:ln>
        </p:spPr>
      </p:sp>
      <p:sp>
        <p:nvSpPr>
          <p:cNvPr id="7475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p:cNvSpPr>
          <p:nvPr>
            <p:ph type="sldImg"/>
          </p:nvPr>
        </p:nvSpPr>
        <p:spPr>
          <a:ln>
            <a:solidFill>
              <a:srgbClr val="000000"/>
            </a:solidFill>
            <a:miter/>
          </a:ln>
        </p:spPr>
      </p:sp>
      <p:sp>
        <p:nvSpPr>
          <p:cNvPr id="7680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680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ChangeAspect="1"/>
          </p:cNvSpPr>
          <p:nvPr>
            <p:ph type="sldImg"/>
          </p:nvPr>
        </p:nvSpPr>
        <p:spPr>
          <a:ln>
            <a:solidFill>
              <a:srgbClr val="000000"/>
            </a:solidFill>
            <a:miter/>
          </a:ln>
        </p:spPr>
      </p:sp>
      <p:sp>
        <p:nvSpPr>
          <p:cNvPr id="7885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885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noChangeAspect="1"/>
          </p:cNvSpPr>
          <p:nvPr>
            <p:ph type="sldImg"/>
          </p:nvPr>
        </p:nvSpPr>
        <p:spPr>
          <a:ln>
            <a:solidFill>
              <a:srgbClr val="000000"/>
            </a:solidFill>
            <a:miter/>
          </a:ln>
        </p:spPr>
      </p:sp>
      <p:sp>
        <p:nvSpPr>
          <p:cNvPr id="8089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089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a:ln>
            <a:solidFill>
              <a:srgbClr val="000000"/>
            </a:solidFill>
            <a:miter/>
          </a:ln>
        </p:spPr>
      </p:sp>
      <p:sp>
        <p:nvSpPr>
          <p:cNvPr id="8294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294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ChangeAspect="1"/>
          </p:cNvSpPr>
          <p:nvPr>
            <p:ph type="sldImg"/>
          </p:nvPr>
        </p:nvSpPr>
        <p:spPr>
          <a:ln>
            <a:solidFill>
              <a:srgbClr val="000000"/>
            </a:solidFill>
            <a:miter/>
          </a:ln>
        </p:spPr>
      </p:sp>
      <p:sp>
        <p:nvSpPr>
          <p:cNvPr id="8499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499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noChangeAspect="1"/>
          </p:cNvSpPr>
          <p:nvPr>
            <p:ph type="sldImg"/>
          </p:nvPr>
        </p:nvSpPr>
        <p:spPr>
          <a:ln>
            <a:solidFill>
              <a:srgbClr val="000000"/>
            </a:solidFill>
            <a:miter/>
          </a:ln>
        </p:spPr>
      </p:sp>
      <p:sp>
        <p:nvSpPr>
          <p:cNvPr id="8704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704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p:cNvSpPr>
          <p:nvPr>
            <p:ph type="sldImg"/>
          </p:nvPr>
        </p:nvSpPr>
        <p:spPr>
          <a:ln>
            <a:solidFill>
              <a:srgbClr val="000000"/>
            </a:solidFill>
            <a:miter/>
          </a:ln>
        </p:spPr>
      </p:sp>
      <p:sp>
        <p:nvSpPr>
          <p:cNvPr id="8909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p:cNvSpPr>
          <p:nvPr>
            <p:ph type="sldImg"/>
          </p:nvPr>
        </p:nvSpPr>
        <p:spPr>
          <a:ln>
            <a:solidFill>
              <a:srgbClr val="000000"/>
            </a:solidFill>
            <a:miter/>
          </a:ln>
        </p:spPr>
      </p:sp>
      <p:sp>
        <p:nvSpPr>
          <p:cNvPr id="9113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113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p:cNvSpPr>
          <p:nvPr>
            <p:ph type="sldImg"/>
          </p:nvPr>
        </p:nvSpPr>
        <p:spPr>
          <a:ln>
            <a:solidFill>
              <a:srgbClr val="000000"/>
            </a:solidFill>
            <a:miter/>
          </a:ln>
        </p:spPr>
      </p:sp>
      <p:sp>
        <p:nvSpPr>
          <p:cNvPr id="9318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318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a:ln>
            <a:solidFill>
              <a:srgbClr val="000000"/>
            </a:solidFill>
            <a:miter/>
          </a:ln>
        </p:spPr>
      </p:sp>
      <p:sp>
        <p:nvSpPr>
          <p:cNvPr id="3891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p:cNvSpPr>
          <p:nvPr>
            <p:ph type="sldImg"/>
          </p:nvPr>
        </p:nvSpPr>
        <p:spPr>
          <a:ln>
            <a:solidFill>
              <a:srgbClr val="000000"/>
            </a:solidFill>
            <a:miter/>
          </a:ln>
        </p:spPr>
      </p:sp>
      <p:sp>
        <p:nvSpPr>
          <p:cNvPr id="9523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523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p:cNvSpPr>
          <p:nvPr>
            <p:ph type="sldImg"/>
          </p:nvPr>
        </p:nvSpPr>
        <p:spPr>
          <a:ln>
            <a:solidFill>
              <a:srgbClr val="000000"/>
            </a:solidFill>
            <a:miter/>
          </a:ln>
        </p:spPr>
      </p:sp>
      <p:sp>
        <p:nvSpPr>
          <p:cNvPr id="9728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728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p:cNvSpPr>
          <p:nvPr>
            <p:ph type="sldImg"/>
          </p:nvPr>
        </p:nvSpPr>
        <p:spPr>
          <a:ln>
            <a:solidFill>
              <a:srgbClr val="000000"/>
            </a:solidFill>
            <a:miter/>
          </a:ln>
        </p:spPr>
      </p:sp>
      <p:sp>
        <p:nvSpPr>
          <p:cNvPr id="9933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a:ln>
            <a:solidFill>
              <a:srgbClr val="000000"/>
            </a:solidFill>
            <a:miter/>
          </a:ln>
        </p:spPr>
      </p:sp>
      <p:sp>
        <p:nvSpPr>
          <p:cNvPr id="10137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p:cNvSpPr>
          <p:nvPr>
            <p:ph type="sldImg"/>
          </p:nvPr>
        </p:nvSpPr>
        <p:spPr>
          <a:ln>
            <a:solidFill>
              <a:srgbClr val="000000"/>
            </a:solidFill>
            <a:miter/>
          </a:ln>
        </p:spPr>
      </p:sp>
      <p:sp>
        <p:nvSpPr>
          <p:cNvPr id="10342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342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p:cNvSpPr>
          <p:nvPr>
            <p:ph type="sldImg"/>
          </p:nvPr>
        </p:nvSpPr>
        <p:spPr>
          <a:ln>
            <a:solidFill>
              <a:srgbClr val="000000"/>
            </a:solidFill>
            <a:miter/>
          </a:ln>
        </p:spPr>
      </p:sp>
      <p:sp>
        <p:nvSpPr>
          <p:cNvPr id="10547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547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noChangeAspect="1"/>
          </p:cNvSpPr>
          <p:nvPr>
            <p:ph type="sldImg"/>
          </p:nvPr>
        </p:nvSpPr>
        <p:spPr>
          <a:ln>
            <a:solidFill>
              <a:srgbClr val="000000"/>
            </a:solidFill>
            <a:miter/>
          </a:ln>
        </p:spPr>
      </p:sp>
      <p:sp>
        <p:nvSpPr>
          <p:cNvPr id="10752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752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noChangeAspect="1"/>
          </p:cNvSpPr>
          <p:nvPr>
            <p:ph type="sldImg"/>
          </p:nvPr>
        </p:nvSpPr>
        <p:spPr>
          <a:xfrm>
            <a:off x="481013" y="1279525"/>
            <a:ext cx="6140450" cy="3454400"/>
          </a:xfrm>
          <a:ln>
            <a:solidFill>
              <a:srgbClr val="000000"/>
            </a:solidFill>
            <a:miter/>
          </a:ln>
        </p:spPr>
      </p:sp>
      <p:sp>
        <p:nvSpPr>
          <p:cNvPr id="10957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957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a:ln>
            <a:solidFill>
              <a:srgbClr val="000000"/>
            </a:solidFill>
            <a:miter/>
          </a:ln>
        </p:spPr>
      </p:sp>
      <p:sp>
        <p:nvSpPr>
          <p:cNvPr id="4096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p:cNvSpPr>
          <p:nvPr>
            <p:ph type="sldImg"/>
          </p:nvPr>
        </p:nvSpPr>
        <p:spPr>
          <a:ln>
            <a:solidFill>
              <a:srgbClr val="000000"/>
            </a:solidFill>
            <a:miter/>
          </a:ln>
        </p:spPr>
      </p:sp>
      <p:sp>
        <p:nvSpPr>
          <p:cNvPr id="4301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a:ln>
            <a:solidFill>
              <a:srgbClr val="000000"/>
            </a:solidFill>
            <a:miter/>
          </a:ln>
        </p:spPr>
      </p:sp>
      <p:sp>
        <p:nvSpPr>
          <p:cNvPr id="4505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a:ln>
            <a:solidFill>
              <a:srgbClr val="000000"/>
            </a:solidFill>
            <a:miter/>
          </a:ln>
        </p:spPr>
      </p:sp>
      <p:sp>
        <p:nvSpPr>
          <p:cNvPr id="4710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a:ln>
            <a:solidFill>
              <a:srgbClr val="000000"/>
            </a:solidFill>
            <a:miter/>
          </a:ln>
        </p:spPr>
      </p:sp>
      <p:sp>
        <p:nvSpPr>
          <p:cNvPr id="4915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p:cNvSpPr>
          <p:nvPr>
            <p:ph type="sldImg"/>
          </p:nvPr>
        </p:nvSpPr>
        <p:spPr>
          <a:ln>
            <a:solidFill>
              <a:srgbClr val="000000"/>
            </a:solidFill>
            <a:miter/>
          </a:ln>
        </p:spPr>
      </p:sp>
      <p:sp>
        <p:nvSpPr>
          <p:cNvPr id="5120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matchingName="稻壳儿_刀客儿出品_1">
  <p:cSld name="稻壳儿_刀客儿出品_1">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9810" name="Picture 5"/>
          <p:cNvPicPr>
            <a:picLocks noChangeAspect="1"/>
          </p:cNvPicPr>
          <p:nvPr userDrawn="1"/>
        </p:nvPicPr>
        <p:blipFill>
          <a:blip r:embed="rId3"/>
          <a:stretch>
            <a:fillRect/>
          </a:stretch>
        </p:blipFill>
        <p:spPr>
          <a:xfrm>
            <a:off x="0" y="0"/>
            <a:ext cx="12192000" cy="6858000"/>
          </a:xfrm>
          <a:prstGeom prst="rect">
            <a:avLst/>
          </a:prstGeom>
          <a:noFill/>
          <a:ln w="9525">
            <a:noFill/>
          </a:ln>
        </p:spPr>
      </p:pic>
      <p:sp>
        <p:nvSpPr>
          <p:cNvPr id="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altLang="zh-CN">
                <a:latin typeface="Century Gothic" panose="020B0502020202020204" pitchFamily="34" charset="0"/>
                <a:ea typeface="微软雅黑" panose="020B0503020204020204" pitchFamily="34" charset="-122"/>
              </a:rPr>
            </a:fld>
            <a:endParaRPr lang="en-US" altLang="zh-CN">
              <a:latin typeface="Century Gothic" panose="020B0502020202020204" pitchFamily="34" charset="0"/>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matchingName="稻壳儿_刀客儿出品_2">
  <p:cSld name="稻壳儿_刀客儿出品_2">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0834" name="Group 8"/>
          <p:cNvGrpSpPr/>
          <p:nvPr userDrawn="1"/>
        </p:nvGrpSpPr>
        <p:grpSpPr>
          <a:xfrm>
            <a:off x="0" y="0"/>
            <a:ext cx="12192000" cy="6858000"/>
            <a:chOff x="-529" y="-297"/>
            <a:chExt cx="12193057" cy="6858594"/>
          </a:xfrm>
        </p:grpSpPr>
        <p:pic>
          <p:nvPicPr>
            <p:cNvPr id="120845" name="Picture 12"/>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9" name="Rectangle 4"/>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5"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6"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altLang="zh-CN">
                <a:latin typeface="Century Gothic" panose="020B0502020202020204" pitchFamily="34" charset="0"/>
                <a:ea typeface="微软雅黑" panose="020B0503020204020204" pitchFamily="34" charset="-122"/>
              </a:rPr>
            </a:fld>
            <a:endParaRPr lang="en-US" altLang="zh-CN">
              <a:latin typeface="Century Gothic" panose="020B0502020202020204" pitchFamily="34" charset="0"/>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matchingName="稻壳儿_刀客儿出品_3">
  <p:cSld name="稻壳儿_刀客儿出品_3">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1858" name="Group 5"/>
          <p:cNvGrpSpPr/>
          <p:nvPr userDrawn="1"/>
        </p:nvGrpSpPr>
        <p:grpSpPr>
          <a:xfrm>
            <a:off x="0" y="0"/>
            <a:ext cx="12192000" cy="6858000"/>
            <a:chOff x="-529" y="-297"/>
            <a:chExt cx="12193057" cy="6858594"/>
          </a:xfrm>
        </p:grpSpPr>
        <p:pic>
          <p:nvPicPr>
            <p:cNvPr id="121866" name="Picture 6"/>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9" name="Rectangle 8"/>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59" name="组合 30"/>
          <p:cNvGrpSpPr/>
          <p:nvPr userDrawn="1"/>
        </p:nvGrpSpPr>
        <p:grpSpPr>
          <a:xfrm>
            <a:off x="0" y="0"/>
            <a:ext cx="1049338" cy="693738"/>
            <a:chOff x="0" y="0"/>
            <a:chExt cx="1049867" cy="694267"/>
          </a:xfrm>
        </p:grpSpPr>
        <p:sp>
          <p:nvSpPr>
            <p:cNvPr id="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3"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2"/>
          </p:nvPr>
        </p:nvSpPr>
        <p:spPr>
          <a:xfrm>
            <a:off x="8458530" y="4181074"/>
            <a:ext cx="2405160" cy="2405160"/>
          </a:xfrm>
          <a:custGeom>
            <a:avLst/>
            <a:gdLst>
              <a:gd name="connsiteX0" fmla="*/ 278252 w 2405160"/>
              <a:gd name="connsiteY0" fmla="*/ 0 h 2405160"/>
              <a:gd name="connsiteX1" fmla="*/ 2126908 w 2405160"/>
              <a:gd name="connsiteY1" fmla="*/ 0 h 2405160"/>
              <a:gd name="connsiteX2" fmla="*/ 2405160 w 2405160"/>
              <a:gd name="connsiteY2" fmla="*/ 278253 h 2405160"/>
              <a:gd name="connsiteX3" fmla="*/ 2405160 w 2405160"/>
              <a:gd name="connsiteY3" fmla="*/ 2126907 h 2405160"/>
              <a:gd name="connsiteX4" fmla="*/ 2126908 w 2405160"/>
              <a:gd name="connsiteY4" fmla="*/ 2405160 h 2405160"/>
              <a:gd name="connsiteX5" fmla="*/ 278252 w 2405160"/>
              <a:gd name="connsiteY5" fmla="*/ 2405160 h 2405160"/>
              <a:gd name="connsiteX6" fmla="*/ 0 w 2405160"/>
              <a:gd name="connsiteY6" fmla="*/ 2126907 h 2405160"/>
              <a:gd name="connsiteX7" fmla="*/ 0 w 2405160"/>
              <a:gd name="connsiteY7" fmla="*/ 278253 h 2405160"/>
              <a:gd name="connsiteX8" fmla="*/ 278252 w 2405160"/>
              <a:gd name="connsiteY8" fmla="*/ 0 h 24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160" h="2405160">
                <a:moveTo>
                  <a:pt x="278252" y="0"/>
                </a:moveTo>
                <a:lnTo>
                  <a:pt x="2126908" y="0"/>
                </a:lnTo>
                <a:cubicBezTo>
                  <a:pt x="2280582" y="0"/>
                  <a:pt x="2405160" y="124578"/>
                  <a:pt x="2405160" y="278253"/>
                </a:cubicBezTo>
                <a:lnTo>
                  <a:pt x="2405160" y="2126907"/>
                </a:lnTo>
                <a:cubicBezTo>
                  <a:pt x="2405160" y="2280582"/>
                  <a:pt x="2280582" y="2405160"/>
                  <a:pt x="2126908" y="2405160"/>
                </a:cubicBezTo>
                <a:lnTo>
                  <a:pt x="278252" y="2405160"/>
                </a:lnTo>
                <a:cubicBezTo>
                  <a:pt x="124578" y="2405160"/>
                  <a:pt x="0" y="2280582"/>
                  <a:pt x="0" y="2126907"/>
                </a:cubicBezTo>
                <a:lnTo>
                  <a:pt x="0" y="278253"/>
                </a:lnTo>
                <a:cubicBezTo>
                  <a:pt x="0" y="124578"/>
                  <a:pt x="124578" y="0"/>
                  <a:pt x="278252"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1" name="Picture Placeholder 10"/>
          <p:cNvSpPr>
            <a:spLocks noGrp="1"/>
          </p:cNvSpPr>
          <p:nvPr>
            <p:ph type="pic" sz="quarter" idx="11"/>
          </p:nvPr>
        </p:nvSpPr>
        <p:spPr>
          <a:xfrm>
            <a:off x="9389226" y="1024563"/>
            <a:ext cx="2802775" cy="3082175"/>
          </a:xfrm>
          <a:custGeom>
            <a:avLst/>
            <a:gdLst>
              <a:gd name="connsiteX0" fmla="*/ 356577 w 2802775"/>
              <a:gd name="connsiteY0" fmla="*/ 0 h 3082175"/>
              <a:gd name="connsiteX1" fmla="*/ 2725598 w 2802775"/>
              <a:gd name="connsiteY1" fmla="*/ 0 h 3082175"/>
              <a:gd name="connsiteX2" fmla="*/ 2797461 w 2802775"/>
              <a:gd name="connsiteY2" fmla="*/ 7244 h 3082175"/>
              <a:gd name="connsiteX3" fmla="*/ 2802775 w 2802775"/>
              <a:gd name="connsiteY3" fmla="*/ 8894 h 3082175"/>
              <a:gd name="connsiteX4" fmla="*/ 2802775 w 2802775"/>
              <a:gd name="connsiteY4" fmla="*/ 3073281 h 3082175"/>
              <a:gd name="connsiteX5" fmla="*/ 2797461 w 2802775"/>
              <a:gd name="connsiteY5" fmla="*/ 3074931 h 3082175"/>
              <a:gd name="connsiteX6" fmla="*/ 2725598 w 2802775"/>
              <a:gd name="connsiteY6" fmla="*/ 3082175 h 3082175"/>
              <a:gd name="connsiteX7" fmla="*/ 356577 w 2802775"/>
              <a:gd name="connsiteY7" fmla="*/ 3082175 h 3082175"/>
              <a:gd name="connsiteX8" fmla="*/ 0 w 2802775"/>
              <a:gd name="connsiteY8" fmla="*/ 2725598 h 3082175"/>
              <a:gd name="connsiteX9" fmla="*/ 0 w 2802775"/>
              <a:gd name="connsiteY9" fmla="*/ 356577 h 3082175"/>
              <a:gd name="connsiteX10" fmla="*/ 356577 w 2802775"/>
              <a:gd name="connsiteY10" fmla="*/ 0 h 308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2775" h="3082175">
                <a:moveTo>
                  <a:pt x="356577" y="0"/>
                </a:moveTo>
                <a:lnTo>
                  <a:pt x="2725598" y="0"/>
                </a:lnTo>
                <a:cubicBezTo>
                  <a:pt x="2750215" y="0"/>
                  <a:pt x="2774248" y="2495"/>
                  <a:pt x="2797461" y="7244"/>
                </a:cubicBezTo>
                <a:lnTo>
                  <a:pt x="2802775" y="8894"/>
                </a:lnTo>
                <a:lnTo>
                  <a:pt x="2802775" y="3073281"/>
                </a:lnTo>
                <a:lnTo>
                  <a:pt x="2797461" y="3074931"/>
                </a:lnTo>
                <a:cubicBezTo>
                  <a:pt x="2774248" y="3079681"/>
                  <a:pt x="2750215" y="3082175"/>
                  <a:pt x="2725598" y="3082175"/>
                </a:cubicBezTo>
                <a:lnTo>
                  <a:pt x="356577" y="3082175"/>
                </a:lnTo>
                <a:cubicBezTo>
                  <a:pt x="159645" y="3082175"/>
                  <a:pt x="0" y="2922530"/>
                  <a:pt x="0" y="2725598"/>
                </a:cubicBezTo>
                <a:lnTo>
                  <a:pt x="0" y="356577"/>
                </a:lnTo>
                <a:cubicBezTo>
                  <a:pt x="0" y="159645"/>
                  <a:pt x="159645" y="0"/>
                  <a:pt x="35657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8" name="Picture Placeholder 7"/>
          <p:cNvSpPr>
            <a:spLocks noGrp="1"/>
          </p:cNvSpPr>
          <p:nvPr>
            <p:ph type="pic" sz="quarter" idx="10"/>
          </p:nvPr>
        </p:nvSpPr>
        <p:spPr>
          <a:xfrm>
            <a:off x="6798991" y="1628912"/>
            <a:ext cx="2477826" cy="2477826"/>
          </a:xfrm>
          <a:custGeom>
            <a:avLst/>
            <a:gdLst>
              <a:gd name="connsiteX0" fmla="*/ 286660 w 2477826"/>
              <a:gd name="connsiteY0" fmla="*/ 0 h 2477826"/>
              <a:gd name="connsiteX1" fmla="*/ 2191166 w 2477826"/>
              <a:gd name="connsiteY1" fmla="*/ 0 h 2477826"/>
              <a:gd name="connsiteX2" fmla="*/ 2477826 w 2477826"/>
              <a:gd name="connsiteY2" fmla="*/ 286660 h 2477826"/>
              <a:gd name="connsiteX3" fmla="*/ 2477826 w 2477826"/>
              <a:gd name="connsiteY3" fmla="*/ 2191166 h 2477826"/>
              <a:gd name="connsiteX4" fmla="*/ 2191166 w 2477826"/>
              <a:gd name="connsiteY4" fmla="*/ 2477826 h 2477826"/>
              <a:gd name="connsiteX5" fmla="*/ 286660 w 2477826"/>
              <a:gd name="connsiteY5" fmla="*/ 2477826 h 2477826"/>
              <a:gd name="connsiteX6" fmla="*/ 0 w 2477826"/>
              <a:gd name="connsiteY6" fmla="*/ 2191166 h 2477826"/>
              <a:gd name="connsiteX7" fmla="*/ 0 w 2477826"/>
              <a:gd name="connsiteY7" fmla="*/ 286660 h 2477826"/>
              <a:gd name="connsiteX8" fmla="*/ 286660 w 2477826"/>
              <a:gd name="connsiteY8" fmla="*/ 0 h 247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826" h="2477826">
                <a:moveTo>
                  <a:pt x="286660" y="0"/>
                </a:moveTo>
                <a:lnTo>
                  <a:pt x="2191166" y="0"/>
                </a:lnTo>
                <a:cubicBezTo>
                  <a:pt x="2349484" y="0"/>
                  <a:pt x="2477826" y="128342"/>
                  <a:pt x="2477826" y="286660"/>
                </a:cubicBezTo>
                <a:lnTo>
                  <a:pt x="2477826" y="2191166"/>
                </a:lnTo>
                <a:cubicBezTo>
                  <a:pt x="2477826" y="2349484"/>
                  <a:pt x="2349484" y="2477826"/>
                  <a:pt x="2191166" y="2477826"/>
                </a:cubicBezTo>
                <a:lnTo>
                  <a:pt x="286660" y="2477826"/>
                </a:lnTo>
                <a:cubicBezTo>
                  <a:pt x="128342" y="2477826"/>
                  <a:pt x="0" y="2349484"/>
                  <a:pt x="0" y="2191166"/>
                </a:cubicBezTo>
                <a:lnTo>
                  <a:pt x="0" y="286660"/>
                </a:lnTo>
                <a:cubicBezTo>
                  <a:pt x="0" y="128342"/>
                  <a:pt x="128342" y="0"/>
                  <a:pt x="286660"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4"/>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5"/>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matchingName="稻壳儿_刀客儿出品_4">
  <p:cSld name="稻壳儿_刀客儿出品_4">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2882" name="Group 3"/>
          <p:cNvGrpSpPr/>
          <p:nvPr userDrawn="1"/>
        </p:nvGrpSpPr>
        <p:grpSpPr>
          <a:xfrm>
            <a:off x="0" y="0"/>
            <a:ext cx="12192000" cy="6858000"/>
            <a:chOff x="-529" y="-297"/>
            <a:chExt cx="12193057" cy="6858594"/>
          </a:xfrm>
        </p:grpSpPr>
        <p:pic>
          <p:nvPicPr>
            <p:cNvPr id="122890" name="Picture 4"/>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9" name="Rectangle 6"/>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2883"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702643" y="1332132"/>
            <a:ext cx="6612556" cy="4695273"/>
          </a:xfrm>
          <a:custGeom>
            <a:avLst/>
            <a:gdLst>
              <a:gd name="connsiteX0" fmla="*/ 4086129 w 6612556"/>
              <a:gd name="connsiteY0" fmla="*/ 686412 h 4695273"/>
              <a:gd name="connsiteX1" fmla="*/ 5434131 w 6612556"/>
              <a:gd name="connsiteY1" fmla="*/ 686412 h 4695273"/>
              <a:gd name="connsiteX2" fmla="*/ 6612556 w 6612556"/>
              <a:gd name="connsiteY2" fmla="*/ 4008861 h 4695273"/>
              <a:gd name="connsiteX3" fmla="*/ 5264912 w 6612556"/>
              <a:gd name="connsiteY3" fmla="*/ 4008861 h 4695273"/>
              <a:gd name="connsiteX4" fmla="*/ 0 w 6612556"/>
              <a:gd name="connsiteY4" fmla="*/ 686412 h 4695273"/>
              <a:gd name="connsiteX5" fmla="*/ 1347644 w 6612556"/>
              <a:gd name="connsiteY5" fmla="*/ 686412 h 4695273"/>
              <a:gd name="connsiteX6" fmla="*/ 2526428 w 6612556"/>
              <a:gd name="connsiteY6" fmla="*/ 4008861 h 4695273"/>
              <a:gd name="connsiteX7" fmla="*/ 1178425 w 6612556"/>
              <a:gd name="connsiteY7" fmla="*/ 4008861 h 4695273"/>
              <a:gd name="connsiteX8" fmla="*/ 1241652 w 6612556"/>
              <a:gd name="connsiteY8" fmla="*/ 348597 h 4695273"/>
              <a:gd name="connsiteX9" fmla="*/ 2590205 w 6612556"/>
              <a:gd name="connsiteY9" fmla="*/ 348597 h 4695273"/>
              <a:gd name="connsiteX10" fmla="*/ 4008863 w 6612556"/>
              <a:gd name="connsiteY10" fmla="*/ 4346677 h 4695273"/>
              <a:gd name="connsiteX11" fmla="*/ 2660311 w 6612556"/>
              <a:gd name="connsiteY11" fmla="*/ 4346677 h 4695273"/>
              <a:gd name="connsiteX12" fmla="*/ 2479709 w 6612556"/>
              <a:gd name="connsiteY12" fmla="*/ 0 h 4695273"/>
              <a:gd name="connsiteX13" fmla="*/ 3828095 w 6612556"/>
              <a:gd name="connsiteY13" fmla="*/ 0 h 4695273"/>
              <a:gd name="connsiteX14" fmla="*/ 5493094 w 6612556"/>
              <a:gd name="connsiteY14" fmla="*/ 4695273 h 4695273"/>
              <a:gd name="connsiteX15" fmla="*/ 4145066 w 6612556"/>
              <a:gd name="connsiteY15" fmla="*/ 4695273 h 46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12556" h="4695273">
                <a:moveTo>
                  <a:pt x="4086129" y="686412"/>
                </a:moveTo>
                <a:lnTo>
                  <a:pt x="5434131" y="686412"/>
                </a:lnTo>
                <a:lnTo>
                  <a:pt x="6612556" y="4008861"/>
                </a:lnTo>
                <a:lnTo>
                  <a:pt x="5264912" y="4008861"/>
                </a:lnTo>
                <a:close/>
                <a:moveTo>
                  <a:pt x="0" y="686412"/>
                </a:moveTo>
                <a:lnTo>
                  <a:pt x="1347644" y="686412"/>
                </a:lnTo>
                <a:lnTo>
                  <a:pt x="2526428" y="4008861"/>
                </a:lnTo>
                <a:lnTo>
                  <a:pt x="1178425" y="4008861"/>
                </a:lnTo>
                <a:close/>
                <a:moveTo>
                  <a:pt x="1241652" y="348597"/>
                </a:moveTo>
                <a:lnTo>
                  <a:pt x="2590205" y="348597"/>
                </a:lnTo>
                <a:lnTo>
                  <a:pt x="4008863" y="4346677"/>
                </a:lnTo>
                <a:lnTo>
                  <a:pt x="2660311" y="4346677"/>
                </a:lnTo>
                <a:close/>
                <a:moveTo>
                  <a:pt x="2479709" y="0"/>
                </a:moveTo>
                <a:lnTo>
                  <a:pt x="3828095" y="0"/>
                </a:lnTo>
                <a:lnTo>
                  <a:pt x="5493094" y="4695273"/>
                </a:lnTo>
                <a:lnTo>
                  <a:pt x="4145066" y="4695273"/>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2" name="日期占位符 1"/>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3"/>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matchingName="稻壳儿_刀客儿出品_5">
  <p:cSld name="稻壳儿_刀客儿出品_5">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3906" name="Group 6"/>
          <p:cNvGrpSpPr/>
          <p:nvPr userDrawn="1"/>
        </p:nvGrpSpPr>
        <p:grpSpPr>
          <a:xfrm>
            <a:off x="0" y="0"/>
            <a:ext cx="12192000" cy="6858000"/>
            <a:chOff x="-529" y="-297"/>
            <a:chExt cx="12193057" cy="6858594"/>
          </a:xfrm>
        </p:grpSpPr>
        <p:pic>
          <p:nvPicPr>
            <p:cNvPr id="123914" name="Picture 7"/>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2" name="Rectangle 9"/>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3907"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Picture Placeholder 17"/>
          <p:cNvSpPr>
            <a:spLocks noGrp="1"/>
          </p:cNvSpPr>
          <p:nvPr>
            <p:ph type="pic" sz="quarter" idx="13"/>
          </p:nvPr>
        </p:nvSpPr>
        <p:spPr>
          <a:xfrm>
            <a:off x="8875565" y="218513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5" name="Picture Placeholder 14"/>
          <p:cNvSpPr>
            <a:spLocks noGrp="1"/>
          </p:cNvSpPr>
          <p:nvPr>
            <p:ph type="pic" sz="quarter" idx="12"/>
          </p:nvPr>
        </p:nvSpPr>
        <p:spPr>
          <a:xfrm>
            <a:off x="6355171" y="191562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2" name="Picture Placeholder 11"/>
          <p:cNvSpPr>
            <a:spLocks noGrp="1"/>
          </p:cNvSpPr>
          <p:nvPr>
            <p:ph type="pic" sz="quarter" idx="11"/>
          </p:nvPr>
        </p:nvSpPr>
        <p:spPr>
          <a:xfrm>
            <a:off x="3834777" y="218513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9" name="Picture Placeholder 8"/>
          <p:cNvSpPr>
            <a:spLocks noGrp="1"/>
          </p:cNvSpPr>
          <p:nvPr>
            <p:ph type="pic" sz="quarter" idx="10"/>
          </p:nvPr>
        </p:nvSpPr>
        <p:spPr>
          <a:xfrm>
            <a:off x="1314383" y="191562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matchingName="稻壳儿_刀客儿出品_6">
  <p:cSld name="稻壳儿_刀客儿出品_6">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4930" name="Group 6"/>
          <p:cNvGrpSpPr/>
          <p:nvPr userDrawn="1"/>
        </p:nvGrpSpPr>
        <p:grpSpPr>
          <a:xfrm>
            <a:off x="0" y="0"/>
            <a:ext cx="12192000" cy="6858000"/>
            <a:chOff x="-529" y="-297"/>
            <a:chExt cx="12193057" cy="6858594"/>
          </a:xfrm>
        </p:grpSpPr>
        <p:pic>
          <p:nvPicPr>
            <p:cNvPr id="124938" name="Picture 7"/>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2" name="Rectangle 9"/>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4931"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Picture Placeholder 17"/>
          <p:cNvSpPr>
            <a:spLocks noGrp="1"/>
          </p:cNvSpPr>
          <p:nvPr>
            <p:ph type="pic" sz="quarter" idx="13"/>
          </p:nvPr>
        </p:nvSpPr>
        <p:spPr>
          <a:xfrm>
            <a:off x="3433148" y="3887083"/>
            <a:ext cx="2345352" cy="1708176"/>
          </a:xfrm>
          <a:custGeom>
            <a:avLst/>
            <a:gdLst>
              <a:gd name="connsiteX0" fmla="*/ 0 w 2345352"/>
              <a:gd name="connsiteY0" fmla="*/ 0 h 1708176"/>
              <a:gd name="connsiteX1" fmla="*/ 2345352 w 2345352"/>
              <a:gd name="connsiteY1" fmla="*/ 0 h 1708176"/>
              <a:gd name="connsiteX2" fmla="*/ 2345352 w 2345352"/>
              <a:gd name="connsiteY2" fmla="*/ 1708176 h 1708176"/>
              <a:gd name="connsiteX3" fmla="*/ 0 w 2345352"/>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2" h="1708176">
                <a:moveTo>
                  <a:pt x="0" y="0"/>
                </a:moveTo>
                <a:lnTo>
                  <a:pt x="2345352" y="0"/>
                </a:lnTo>
                <a:lnTo>
                  <a:pt x="2345352"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5" name="Picture Placeholder 14"/>
          <p:cNvSpPr>
            <a:spLocks noGrp="1"/>
          </p:cNvSpPr>
          <p:nvPr>
            <p:ph type="pic" sz="quarter" idx="12"/>
          </p:nvPr>
        </p:nvSpPr>
        <p:spPr>
          <a:xfrm>
            <a:off x="921724" y="3687603"/>
            <a:ext cx="2345353" cy="1708176"/>
          </a:xfrm>
          <a:custGeom>
            <a:avLst/>
            <a:gdLst>
              <a:gd name="connsiteX0" fmla="*/ 0 w 2345353"/>
              <a:gd name="connsiteY0" fmla="*/ 0 h 1708176"/>
              <a:gd name="connsiteX1" fmla="*/ 2345353 w 2345353"/>
              <a:gd name="connsiteY1" fmla="*/ 0 h 1708176"/>
              <a:gd name="connsiteX2" fmla="*/ 2345353 w 2345353"/>
              <a:gd name="connsiteY2" fmla="*/ 1708176 h 1708176"/>
              <a:gd name="connsiteX3" fmla="*/ 0 w 2345353"/>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3" h="1708176">
                <a:moveTo>
                  <a:pt x="0" y="0"/>
                </a:moveTo>
                <a:lnTo>
                  <a:pt x="2345353" y="0"/>
                </a:lnTo>
                <a:lnTo>
                  <a:pt x="2345353"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2" name="Picture Placeholder 11"/>
          <p:cNvSpPr>
            <a:spLocks noGrp="1"/>
          </p:cNvSpPr>
          <p:nvPr>
            <p:ph type="pic" sz="quarter" idx="11"/>
          </p:nvPr>
        </p:nvSpPr>
        <p:spPr>
          <a:xfrm>
            <a:off x="3267077" y="1979427"/>
            <a:ext cx="2345353" cy="1708176"/>
          </a:xfrm>
          <a:custGeom>
            <a:avLst/>
            <a:gdLst>
              <a:gd name="connsiteX0" fmla="*/ 0 w 2345353"/>
              <a:gd name="connsiteY0" fmla="*/ 0 h 1708176"/>
              <a:gd name="connsiteX1" fmla="*/ 2345353 w 2345353"/>
              <a:gd name="connsiteY1" fmla="*/ 0 h 1708176"/>
              <a:gd name="connsiteX2" fmla="*/ 2345353 w 2345353"/>
              <a:gd name="connsiteY2" fmla="*/ 1708176 h 1708176"/>
              <a:gd name="connsiteX3" fmla="*/ 0 w 2345353"/>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3" h="1708176">
                <a:moveTo>
                  <a:pt x="0" y="0"/>
                </a:moveTo>
                <a:lnTo>
                  <a:pt x="2345353" y="0"/>
                </a:lnTo>
                <a:lnTo>
                  <a:pt x="2345353"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9" name="Picture Placeholder 8"/>
          <p:cNvSpPr>
            <a:spLocks noGrp="1"/>
          </p:cNvSpPr>
          <p:nvPr>
            <p:ph type="pic" sz="quarter" idx="10"/>
          </p:nvPr>
        </p:nvSpPr>
        <p:spPr>
          <a:xfrm>
            <a:off x="755650" y="1779947"/>
            <a:ext cx="2345352" cy="1708176"/>
          </a:xfrm>
          <a:custGeom>
            <a:avLst/>
            <a:gdLst>
              <a:gd name="connsiteX0" fmla="*/ 0 w 2345352"/>
              <a:gd name="connsiteY0" fmla="*/ 0 h 1708176"/>
              <a:gd name="connsiteX1" fmla="*/ 2345352 w 2345352"/>
              <a:gd name="connsiteY1" fmla="*/ 0 h 1708176"/>
              <a:gd name="connsiteX2" fmla="*/ 2345352 w 2345352"/>
              <a:gd name="connsiteY2" fmla="*/ 1708176 h 1708176"/>
              <a:gd name="connsiteX3" fmla="*/ 0 w 2345352"/>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2" h="1708176">
                <a:moveTo>
                  <a:pt x="0" y="0"/>
                </a:moveTo>
                <a:lnTo>
                  <a:pt x="2345352" y="0"/>
                </a:lnTo>
                <a:lnTo>
                  <a:pt x="2345352"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FE51999-13C5-4231-9E1D-C8A6E4ED51A8}"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latin typeface="Century Gothic" panose="020B0502020202020204" pitchFamily="34" charset="0"/>
                <a:ea typeface="微软雅黑" panose="020B0503020204020204" pitchFamily="34" charset="-122"/>
              </a:rPr>
            </a:fld>
            <a:endParaRPr lang="zh-CN" altLang="en-US">
              <a:latin typeface="Century Gothic" panose="020B0502020202020204" pitchFamily="34" charset="0"/>
              <a:ea typeface="微软雅黑" panose="020B0503020204020204" pitchFamily="34" charset="-122"/>
            </a:endParaRPr>
          </a:p>
        </p:txBody>
      </p:sp>
    </p:spTree>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0594" name="图片 12"/>
          <p:cNvPicPr>
            <a:picLocks noChangeAspect="1"/>
          </p:cNvPicPr>
          <p:nvPr userDrawn="1"/>
        </p:nvPicPr>
        <p:blipFill>
          <a:blip r:embed="rId3"/>
          <a:stretch>
            <a:fillRect/>
          </a:stretch>
        </p:blipFill>
        <p:spPr>
          <a:xfrm>
            <a:off x="0" y="14288"/>
            <a:ext cx="12192000" cy="6707187"/>
          </a:xfrm>
          <a:prstGeom prst="rect">
            <a:avLst/>
          </a:prstGeom>
          <a:noFill/>
          <a:ln w="9525">
            <a:noFill/>
          </a:ln>
        </p:spPr>
      </p:pic>
      <p:pic>
        <p:nvPicPr>
          <p:cNvPr id="110595" name="图片 5"/>
          <p:cNvPicPr>
            <a:picLocks noChangeAspect="1"/>
          </p:cNvPicPr>
          <p:nvPr userDrawn="1"/>
        </p:nvPicPr>
        <p:blipFill>
          <a:blip r:embed="rId4"/>
          <a:stretch>
            <a:fillRect/>
          </a:stretch>
        </p:blipFill>
        <p:spPr>
          <a:xfrm>
            <a:off x="0" y="1466850"/>
            <a:ext cx="12192000" cy="5391150"/>
          </a:xfrm>
          <a:prstGeom prst="rect">
            <a:avLst/>
          </a:prstGeom>
          <a:noFill/>
          <a:ln w="9525">
            <a:noFill/>
          </a:ln>
        </p:spPr>
      </p:pic>
      <p:pic>
        <p:nvPicPr>
          <p:cNvPr id="110596" name="图片 7"/>
          <p:cNvPicPr>
            <a:picLocks noChangeAspect="1"/>
          </p:cNvPicPr>
          <p:nvPr userDrawn="1"/>
        </p:nvPicPr>
        <p:blipFill>
          <a:blip r:embed="rId5"/>
          <a:srcRect t="21777"/>
          <a:stretch>
            <a:fillRect/>
          </a:stretch>
        </p:blipFill>
        <p:spPr>
          <a:xfrm>
            <a:off x="0" y="2387600"/>
            <a:ext cx="12192000" cy="4470400"/>
          </a:xfrm>
          <a:prstGeom prst="rect">
            <a:avLst/>
          </a:prstGeom>
          <a:noFill/>
          <a:ln w="9525">
            <a:noFill/>
          </a:ln>
        </p:spPr>
      </p:pic>
      <p:pic>
        <p:nvPicPr>
          <p:cNvPr id="110597" name="图片 8"/>
          <p:cNvPicPr>
            <a:picLocks noChangeAspect="1"/>
          </p:cNvPicPr>
          <p:nvPr userDrawn="1"/>
        </p:nvPicPr>
        <p:blipFill>
          <a:blip r:embed="rId5"/>
          <a:srcRect b="53333"/>
          <a:stretch>
            <a:fillRect/>
          </a:stretch>
        </p:blipFill>
        <p:spPr>
          <a:xfrm>
            <a:off x="0" y="0"/>
            <a:ext cx="12192000" cy="2667000"/>
          </a:xfrm>
          <a:prstGeom prst="rect">
            <a:avLst/>
          </a:prstGeom>
          <a:noFill/>
          <a:ln w="9525">
            <a:noFill/>
          </a:ln>
        </p:spPr>
      </p:pic>
      <p:pic>
        <p:nvPicPr>
          <p:cNvPr id="110598" name="图片 10"/>
          <p:cNvPicPr>
            <a:picLocks noChangeAspect="1"/>
          </p:cNvPicPr>
          <p:nvPr userDrawn="1"/>
        </p:nvPicPr>
        <p:blipFill>
          <a:blip r:embed="rId6"/>
          <a:stretch>
            <a:fillRect/>
          </a:stretch>
        </p:blipFill>
        <p:spPr>
          <a:xfrm>
            <a:off x="0" y="2400300"/>
            <a:ext cx="12192000" cy="4470400"/>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1618" name="图片 4"/>
          <p:cNvPicPr>
            <a:picLocks noChangeAspect="1"/>
          </p:cNvPicPr>
          <p:nvPr userDrawn="1"/>
        </p:nvPicPr>
        <p:blipFill>
          <a:blip r:embed="rId3"/>
          <a:stretch>
            <a:fillRect/>
          </a:stretch>
        </p:blipFill>
        <p:spPr>
          <a:xfrm>
            <a:off x="0" y="14288"/>
            <a:ext cx="12192000" cy="6707187"/>
          </a:xfrm>
          <a:prstGeom prst="rect">
            <a:avLst/>
          </a:prstGeom>
          <a:noFill/>
          <a:ln w="9525">
            <a:noFill/>
          </a:ln>
        </p:spPr>
      </p:pic>
      <p:sp>
        <p:nvSpPr>
          <p:cNvPr id="8" name="日期占位符 1"/>
          <p:cNvSpPr txBox="1"/>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txBox="1"/>
          <p:nvPr/>
        </p:nvSpPr>
        <p:spPr>
          <a:xfrm>
            <a:off x="8610600" y="6356350"/>
            <a:ext cx="2743200" cy="365125"/>
          </a:xfrm>
          <a:prstGeom prst="rect">
            <a:avLst/>
          </a:prstGeom>
        </p:spPr>
        <p:txBody>
          <a:bodyPr vert="horz" lIns="91440" tIns="45720" rIns="91440" bIns="45720" rtlCol="0" anchor="ctr"/>
          <a:p>
            <a:pPr lvl="0" algn="r">
              <a:buNone/>
            </a:pPr>
            <a:fld id="{9A0DB2DC-4C9A-4742-B13C-FB6460FD3503}" type="slidenum">
              <a:rPr lang="zh-CN" altLang="en-US" sz="1200">
                <a:solidFill>
                  <a:srgbClr val="898989"/>
                </a:solidFill>
                <a:latin typeface="等线" panose="02010600030101010101" pitchFamily="2" charset="-122"/>
                <a:ea typeface="等线" panose="02010600030101010101" pitchFamily="2" charset="-122"/>
              </a:rPr>
            </a:fld>
            <a:endParaRPr lang="zh-CN" altLang="en-US" sz="1200">
              <a:solidFill>
                <a:srgbClr val="898989"/>
              </a:solidFill>
              <a:latin typeface="等线" panose="02010600030101010101" pitchFamily="2" charset="-122"/>
              <a:ea typeface="等线" panose="02010600030101010101" pitchFamily="2" charset="-122"/>
            </a:endParaRPr>
          </a:p>
        </p:txBody>
      </p:sp>
      <p:pic>
        <p:nvPicPr>
          <p:cNvPr id="111621" name="图片 7"/>
          <p:cNvPicPr>
            <a:picLocks noChangeAspect="1"/>
          </p:cNvPicPr>
          <p:nvPr userDrawn="1"/>
        </p:nvPicPr>
        <p:blipFill>
          <a:blip r:embed="rId4"/>
          <a:stretch>
            <a:fillRect/>
          </a:stretch>
        </p:blipFill>
        <p:spPr>
          <a:xfrm>
            <a:off x="0" y="1466850"/>
            <a:ext cx="12192000" cy="5391150"/>
          </a:xfrm>
          <a:prstGeom prst="rect">
            <a:avLst/>
          </a:prstGeom>
          <a:noFill/>
          <a:ln w="9525">
            <a:noFill/>
          </a:ln>
        </p:spPr>
      </p:pic>
      <p:pic>
        <p:nvPicPr>
          <p:cNvPr id="111622" name="图片 8"/>
          <p:cNvPicPr>
            <a:picLocks noChangeAspect="1"/>
          </p:cNvPicPr>
          <p:nvPr userDrawn="1"/>
        </p:nvPicPr>
        <p:blipFill>
          <a:blip r:embed="rId5"/>
          <a:srcRect t="21777"/>
          <a:stretch>
            <a:fillRect/>
          </a:stretch>
        </p:blipFill>
        <p:spPr>
          <a:xfrm>
            <a:off x="0" y="2387600"/>
            <a:ext cx="12192000" cy="4470400"/>
          </a:xfrm>
          <a:prstGeom prst="rect">
            <a:avLst/>
          </a:prstGeom>
          <a:noFill/>
          <a:ln w="9525">
            <a:noFill/>
          </a:ln>
        </p:spPr>
      </p:pic>
      <p:pic>
        <p:nvPicPr>
          <p:cNvPr id="111623" name="图片 10"/>
          <p:cNvPicPr>
            <a:picLocks noChangeAspect="1"/>
          </p:cNvPicPr>
          <p:nvPr userDrawn="1"/>
        </p:nvPicPr>
        <p:blipFill>
          <a:blip r:embed="rId6"/>
          <a:stretch>
            <a:fillRect/>
          </a:stretch>
        </p:blipFill>
        <p:spPr>
          <a:xfrm>
            <a:off x="0" y="2400300"/>
            <a:ext cx="12192000" cy="4470400"/>
          </a:xfrm>
          <a:prstGeom prst="rect">
            <a:avLst/>
          </a:prstGeom>
          <a:noFill/>
          <a:ln w="9525">
            <a:noFill/>
          </a:ln>
        </p:spPr>
      </p:pic>
      <p:sp>
        <p:nvSpPr>
          <p:cNvPr id="13"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4"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2642" name="图片 12"/>
          <p:cNvPicPr>
            <a:picLocks noChangeAspect="1"/>
          </p:cNvPicPr>
          <p:nvPr userDrawn="1"/>
        </p:nvPicPr>
        <p:blipFill>
          <a:blip r:embed="rId3"/>
          <a:stretch>
            <a:fillRect/>
          </a:stretch>
        </p:blipFill>
        <p:spPr>
          <a:xfrm>
            <a:off x="0" y="14288"/>
            <a:ext cx="12192000" cy="6707187"/>
          </a:xfrm>
          <a:prstGeom prst="rect">
            <a:avLst/>
          </a:prstGeom>
          <a:noFill/>
          <a:ln w="9525">
            <a:noFill/>
          </a:ln>
        </p:spPr>
      </p:pic>
      <p:pic>
        <p:nvPicPr>
          <p:cNvPr id="112643" name="图片 8"/>
          <p:cNvPicPr>
            <a:picLocks noChangeAspect="1"/>
          </p:cNvPicPr>
          <p:nvPr userDrawn="1"/>
        </p:nvPicPr>
        <p:blipFill>
          <a:blip r:embed="rId4"/>
          <a:srcRect b="53333"/>
          <a:stretch>
            <a:fillRect/>
          </a:stretch>
        </p:blipFill>
        <p:spPr>
          <a:xfrm>
            <a:off x="0" y="0"/>
            <a:ext cx="12192000" cy="2667000"/>
          </a:xfrm>
          <a:prstGeom prst="rect">
            <a:avLst/>
          </a:prstGeom>
          <a:noFill/>
          <a:ln w="9525">
            <a:noFill/>
          </a:ln>
        </p:spPr>
      </p:pic>
      <p:pic>
        <p:nvPicPr>
          <p:cNvPr id="112644" name="图片 10"/>
          <p:cNvPicPr>
            <a:picLocks noChangeAspect="1"/>
          </p:cNvPicPr>
          <p:nvPr userDrawn="1"/>
        </p:nvPicPr>
        <p:blipFill>
          <a:blip r:embed="rId5"/>
          <a:stretch>
            <a:fillRect/>
          </a:stretch>
        </p:blipFill>
        <p:spPr>
          <a:xfrm>
            <a:off x="0" y="2374900"/>
            <a:ext cx="12192000" cy="4470400"/>
          </a:xfrm>
          <a:prstGeom prst="rect">
            <a:avLst/>
          </a:prstGeom>
          <a:noFill/>
          <a:ln w="9525">
            <a:noFill/>
          </a:ln>
        </p:spPr>
      </p:pic>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3666" name="图片 4"/>
          <p:cNvPicPr>
            <a:picLocks noChangeAspect="1"/>
          </p:cNvPicPr>
          <p:nvPr userDrawn="1"/>
        </p:nvPicPr>
        <p:blipFill>
          <a:blip r:embed="rId3"/>
          <a:stretch>
            <a:fillRect/>
          </a:stretch>
        </p:blipFill>
        <p:spPr>
          <a:xfrm>
            <a:off x="0" y="14288"/>
            <a:ext cx="12192000" cy="6707187"/>
          </a:xfrm>
          <a:prstGeom prst="rect">
            <a:avLst/>
          </a:prstGeom>
          <a:noFill/>
          <a:ln w="9525">
            <a:noFill/>
          </a:ln>
        </p:spPr>
      </p:pic>
      <p:sp>
        <p:nvSpPr>
          <p:cNvPr id="8" name="日期占位符 1"/>
          <p:cNvSpPr txBox="1"/>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txBox="1"/>
          <p:nvPr/>
        </p:nvSpPr>
        <p:spPr>
          <a:xfrm>
            <a:off x="8610600" y="6356350"/>
            <a:ext cx="2743200" cy="365125"/>
          </a:xfrm>
          <a:prstGeom prst="rect">
            <a:avLst/>
          </a:prstGeom>
        </p:spPr>
        <p:txBody>
          <a:bodyPr vert="horz" lIns="91440" tIns="45720" rIns="91440" bIns="45720" rtlCol="0" anchor="ctr"/>
          <a:p>
            <a:pPr lvl="0" algn="r">
              <a:buNone/>
            </a:pPr>
            <a:fld id="{9A0DB2DC-4C9A-4742-B13C-FB6460FD3503}" type="slidenum">
              <a:rPr lang="zh-CN" altLang="en-US" sz="1200">
                <a:solidFill>
                  <a:srgbClr val="898989"/>
                </a:solidFill>
                <a:latin typeface="等线" panose="02010600030101010101" pitchFamily="2" charset="-122"/>
                <a:ea typeface="等线" panose="02010600030101010101" pitchFamily="2" charset="-122"/>
              </a:rPr>
            </a:fld>
            <a:endParaRPr lang="zh-CN" altLang="en-US" sz="1200">
              <a:solidFill>
                <a:srgbClr val="898989"/>
              </a:solidFill>
              <a:latin typeface="等线" panose="02010600030101010101" pitchFamily="2" charset="-122"/>
              <a:ea typeface="等线" panose="02010600030101010101" pitchFamily="2" charset="-122"/>
            </a:endParaRPr>
          </a:p>
        </p:txBody>
      </p:sp>
      <p:pic>
        <p:nvPicPr>
          <p:cNvPr id="113669" name="图片 7"/>
          <p:cNvPicPr>
            <a:picLocks noChangeAspect="1"/>
          </p:cNvPicPr>
          <p:nvPr userDrawn="1"/>
        </p:nvPicPr>
        <p:blipFill>
          <a:blip r:embed="rId4"/>
          <a:stretch>
            <a:fillRect/>
          </a:stretch>
        </p:blipFill>
        <p:spPr>
          <a:xfrm>
            <a:off x="0" y="1466850"/>
            <a:ext cx="12192000" cy="5391150"/>
          </a:xfrm>
          <a:prstGeom prst="rect">
            <a:avLst/>
          </a:prstGeom>
          <a:noFill/>
          <a:ln w="9525">
            <a:noFill/>
          </a:ln>
        </p:spPr>
      </p:pic>
      <p:pic>
        <p:nvPicPr>
          <p:cNvPr id="113670" name="图片 8"/>
          <p:cNvPicPr>
            <a:picLocks noChangeAspect="1"/>
          </p:cNvPicPr>
          <p:nvPr userDrawn="1"/>
        </p:nvPicPr>
        <p:blipFill>
          <a:blip r:embed="rId5"/>
          <a:srcRect t="21777"/>
          <a:stretch>
            <a:fillRect/>
          </a:stretch>
        </p:blipFill>
        <p:spPr>
          <a:xfrm>
            <a:off x="0" y="2387600"/>
            <a:ext cx="12192000" cy="4470400"/>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4690" name="图片 4"/>
          <p:cNvPicPr>
            <a:picLocks noChangeAspect="1"/>
          </p:cNvPicPr>
          <p:nvPr userDrawn="1"/>
        </p:nvPicPr>
        <p:blipFill>
          <a:blip r:embed="rId3"/>
          <a:stretch>
            <a:fillRect/>
          </a:stretch>
        </p:blipFill>
        <p:spPr>
          <a:xfrm>
            <a:off x="0" y="14288"/>
            <a:ext cx="12192000" cy="6707187"/>
          </a:xfrm>
          <a:prstGeom prst="rect">
            <a:avLst/>
          </a:prstGeom>
          <a:noFill/>
          <a:ln w="9525">
            <a:noFill/>
          </a:ln>
        </p:spPr>
      </p:pic>
      <p:sp>
        <p:nvSpPr>
          <p:cNvPr id="8" name="日期占位符 1"/>
          <p:cNvSpPr txBox="1"/>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txBox="1"/>
          <p:nvPr/>
        </p:nvSpPr>
        <p:spPr>
          <a:xfrm>
            <a:off x="8610600" y="6356350"/>
            <a:ext cx="2743200" cy="365125"/>
          </a:xfrm>
          <a:prstGeom prst="rect">
            <a:avLst/>
          </a:prstGeom>
        </p:spPr>
        <p:txBody>
          <a:bodyPr vert="horz" lIns="91440" tIns="45720" rIns="91440" bIns="45720" rtlCol="0" anchor="ctr"/>
          <a:p>
            <a:pPr lvl="0" algn="r">
              <a:buNone/>
            </a:pPr>
            <a:fld id="{9A0DB2DC-4C9A-4742-B13C-FB6460FD3503}" type="slidenum">
              <a:rPr lang="zh-CN" altLang="en-US" sz="1200">
                <a:solidFill>
                  <a:srgbClr val="898989"/>
                </a:solidFill>
                <a:latin typeface="等线" panose="02010600030101010101" pitchFamily="2" charset="-122"/>
                <a:ea typeface="等线" panose="02010600030101010101" pitchFamily="2" charset="-122"/>
              </a:rPr>
            </a:fld>
            <a:endParaRPr lang="zh-CN" altLang="en-US" sz="1200">
              <a:solidFill>
                <a:srgbClr val="898989"/>
              </a:solidFill>
              <a:latin typeface="等线" panose="02010600030101010101" pitchFamily="2" charset="-122"/>
              <a:ea typeface="等线" panose="02010600030101010101" pitchFamily="2" charset="-122"/>
            </a:endParaRPr>
          </a:p>
        </p:txBody>
      </p:sp>
      <p:pic>
        <p:nvPicPr>
          <p:cNvPr id="114693" name="图片 8"/>
          <p:cNvPicPr>
            <a:picLocks noChangeAspect="1"/>
          </p:cNvPicPr>
          <p:nvPr userDrawn="1"/>
        </p:nvPicPr>
        <p:blipFill>
          <a:blip r:embed="rId4"/>
          <a:srcRect t="21777"/>
          <a:stretch>
            <a:fillRect/>
          </a:stretch>
        </p:blipFill>
        <p:spPr>
          <a:xfrm>
            <a:off x="0" y="2387600"/>
            <a:ext cx="12192000" cy="4470400"/>
          </a:xfrm>
          <a:prstGeom prst="rect">
            <a:avLst/>
          </a:prstGeom>
          <a:noFill/>
          <a:ln w="9525">
            <a:noFill/>
          </a:ln>
        </p:spPr>
      </p:pic>
      <p:pic>
        <p:nvPicPr>
          <p:cNvPr id="114694" name="图片 9"/>
          <p:cNvPicPr>
            <a:picLocks noChangeAspect="1"/>
          </p:cNvPicPr>
          <p:nvPr userDrawn="1"/>
        </p:nvPicPr>
        <p:blipFill>
          <a:blip r:embed="rId5"/>
          <a:srcRect l="8177" t="8937" r="42030" b="73981"/>
          <a:stretch>
            <a:fillRect/>
          </a:stretch>
        </p:blipFill>
        <p:spPr>
          <a:xfrm>
            <a:off x="9525" y="300038"/>
            <a:ext cx="1304925" cy="447675"/>
          </a:xfrm>
          <a:prstGeom prst="rect">
            <a:avLst/>
          </a:prstGeom>
          <a:noFill/>
          <a:ln w="9525">
            <a:noFill/>
          </a:ln>
        </p:spPr>
      </p:pic>
      <p:sp>
        <p:nvSpPr>
          <p:cNvPr id="12" name="矩形 10"/>
          <p:cNvSpPr/>
          <p:nvPr/>
        </p:nvSpPr>
        <p:spPr>
          <a:xfrm>
            <a:off x="9525" y="747713"/>
            <a:ext cx="5532438" cy="460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4"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jpe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jpeg"/><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3"/>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3000">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8"/>
          <a:stretch>
            <a:fillRect/>
          </a:stretch>
        </a:blipFill>
        <a:effectLst/>
      </p:bgPr>
    </p:bg>
    <p:spTree>
      <p:nvGrpSpPr>
        <p:cNvPr id="1" name=""/>
        <p:cNvGrpSpPr/>
        <p:nvPr/>
      </p:nvGrpSpPr>
      <p:grpSpPr/>
      <p:sp>
        <p:nvSpPr>
          <p:cNvPr id="24578"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zh-CN"/>
              <a:t>Click to edit Master title style</a:t>
            </a:r>
            <a:endParaRPr lang="en-US" altLang="zh-CN"/>
          </a:p>
        </p:txBody>
      </p:sp>
      <p:sp>
        <p:nvSpPr>
          <p:cNvPr id="24579"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entury Gothic" panose="020B0502020202020204" pitchFamily="34" charset="0"/>
                <a:ea typeface="微软雅黑" panose="020B0503020204020204" pitchFamily="34" charset="-122"/>
              </a:defRPr>
            </a:lvl1pPr>
          </a:lstStyle>
          <a:p>
            <a:pPr lvl="0">
              <a:buNone/>
            </a:pPr>
            <a:fld id="{9A0DB2DC-4C9A-4742-B13C-FB6460FD3503}"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9.xml"/><Relationship Id="rId4" Type="http://schemas.openxmlformats.org/officeDocument/2006/relationships/image" Target="../media/image10.png"/><Relationship Id="rId3" Type="http://schemas.openxmlformats.org/officeDocument/2006/relationships/tags" Target="../tags/tag1.xml"/><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8.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8.xml"/><Relationship Id="rId7" Type="http://schemas.openxmlformats.org/officeDocument/2006/relationships/image" Target="../media/image12.png"/><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9.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15875" y="-15875"/>
            <a:ext cx="8170863" cy="6869113"/>
          </a:xfrm>
          <a:prstGeom prst="rect">
            <a:avLst/>
          </a:prstGeom>
          <a:solidFill>
            <a:srgbClr val="C00000"/>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14" tIns="60856" rIns="121714" bIns="60856"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a:endParaRPr>
          </a:p>
        </p:txBody>
      </p:sp>
      <p:pic>
        <p:nvPicPr>
          <p:cNvPr id="33794" name="Picture 2"/>
          <p:cNvPicPr>
            <a:picLocks noChangeAspect="1"/>
          </p:cNvPicPr>
          <p:nvPr/>
        </p:nvPicPr>
        <p:blipFill>
          <a:blip r:embed="rId1"/>
          <a:stretch>
            <a:fillRect/>
          </a:stretch>
        </p:blipFill>
        <p:spPr>
          <a:xfrm>
            <a:off x="7845425" y="-25400"/>
            <a:ext cx="4346575" cy="6908800"/>
          </a:xfrm>
          <a:prstGeom prst="rect">
            <a:avLst/>
          </a:prstGeom>
          <a:noFill/>
          <a:ln w="9525">
            <a:noFill/>
          </a:ln>
        </p:spPr>
      </p:pic>
      <p:pic>
        <p:nvPicPr>
          <p:cNvPr id="33795" name="图片 33"/>
          <p:cNvPicPr>
            <a:picLocks noChangeAspect="1"/>
          </p:cNvPicPr>
          <p:nvPr/>
        </p:nvPicPr>
        <p:blipFill>
          <a:blip r:embed="rId2"/>
          <a:stretch>
            <a:fillRect/>
          </a:stretch>
        </p:blipFill>
        <p:spPr>
          <a:xfrm>
            <a:off x="7527925" y="-26987"/>
            <a:ext cx="1306513" cy="6880225"/>
          </a:xfrm>
          <a:prstGeom prst="rect">
            <a:avLst/>
          </a:prstGeom>
          <a:noFill/>
          <a:ln w="9525">
            <a:noFill/>
          </a:ln>
        </p:spPr>
      </p:pic>
      <p:sp>
        <p:nvSpPr>
          <p:cNvPr id="3" name="文本框 2"/>
          <p:cNvSpPr txBox="1"/>
          <p:nvPr/>
        </p:nvSpPr>
        <p:spPr>
          <a:xfrm>
            <a:off x="2049463" y="5573713"/>
            <a:ext cx="4621213" cy="443230"/>
          </a:xfrm>
          <a:prstGeom prst="rect">
            <a:avLst/>
          </a:prstGeom>
          <a:noFill/>
        </p:spPr>
        <p:txBody>
          <a:bodyPr wrap="square" lIns="121714" tIns="60856" rIns="121714" bIns="60856" rtlCol="0">
            <a:spAutoFit/>
          </a:bodyPr>
          <a:lstStyle/>
          <a:p>
            <a:pPr marR="0" defTabSz="913130" fontAlgn="auto">
              <a:spcBef>
                <a:spcPts val="0"/>
              </a:spcBef>
              <a:spcAft>
                <a:spcPts val="0"/>
              </a:spcAft>
              <a:buClrTx/>
              <a:buSzTx/>
              <a:buFontTx/>
              <a:buNone/>
              <a:defRPr/>
            </a:pPr>
            <a:r>
              <a:rPr kumimoji="0" lang="en-US" altLang="zh-CN"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                   2024</a:t>
            </a:r>
            <a:r>
              <a:rPr kumimoji="0" lang="zh-CN" altLang="en-US"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年</a:t>
            </a:r>
            <a:r>
              <a:rPr kumimoji="0" lang="en-US" altLang="zh-CN"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7</a:t>
            </a:r>
            <a:r>
              <a:rPr kumimoji="0" lang="zh-CN" altLang="en-US"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月</a:t>
            </a:r>
            <a:endParaRPr kumimoji="0" lang="zh-CN" altLang="en-US"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endParaRPr>
          </a:p>
        </p:txBody>
      </p:sp>
      <p:pic>
        <p:nvPicPr>
          <p:cNvPr id="52" name="图片 51"/>
          <p:cNvPicPr>
            <a:picLocks noChangeAspect="1"/>
          </p:cNvPicPr>
          <p:nvPr>
            <p:custDataLst>
              <p:tags r:id="rId3"/>
            </p:custDataLst>
          </p:nvPr>
        </p:nvPicPr>
        <p:blipFill>
          <a:blip r:embed="rId4"/>
          <a:stretch>
            <a:fillRect/>
          </a:stretch>
        </p:blipFill>
        <p:spPr>
          <a:xfrm>
            <a:off x="3024188" y="-15875"/>
            <a:ext cx="2671762" cy="2714625"/>
          </a:xfrm>
          <a:prstGeom prst="rect">
            <a:avLst/>
          </a:prstGeom>
          <a:noFill/>
          <a:ln w="9525">
            <a:noFill/>
          </a:ln>
        </p:spPr>
      </p:pic>
      <p:sp>
        <p:nvSpPr>
          <p:cNvPr id="53" name="矩形 52"/>
          <p:cNvSpPr/>
          <p:nvPr/>
        </p:nvSpPr>
        <p:spPr>
          <a:xfrm>
            <a:off x="1524000" y="5208588"/>
            <a:ext cx="5389563" cy="444500"/>
          </a:xfrm>
          <a:prstGeom prst="rect">
            <a:avLst/>
          </a:prstGeom>
        </p:spPr>
        <p:txBody>
          <a:bodyPr wrap="none" lIns="121714" tIns="60856" rIns="121714" bIns="60856">
            <a:spAutoFit/>
          </a:bodyPr>
          <a:lstStyle/>
          <a:p>
            <a:pPr marL="0" marR="0" lvl="0" indent="0" algn="l" defTabSz="913130" rtl="0" eaLnBrk="1" fontAlgn="auto" latinLnBrk="0" hangingPunct="1">
              <a:lnSpc>
                <a:spcPct val="100000"/>
              </a:lnSpc>
              <a:spcBef>
                <a:spcPts val="0"/>
              </a:spcBef>
              <a:spcAft>
                <a:spcPts val="0"/>
              </a:spcAft>
              <a:buClrTx/>
              <a:buSzTx/>
              <a:buFontTx/>
              <a:buNone/>
              <a:defRPr/>
            </a:pPr>
            <a:r>
              <a:rPr kumimoji="0" lang="en-US" altLang="zh-CN" sz="2100" b="1" i="0" u="none" strike="noStrike" kern="1200" cap="none" spc="0" normalizeH="0" baseline="0" noProof="0" dirty="0">
                <a:ln>
                  <a:noFill/>
                </a:ln>
                <a:solidFill>
                  <a:srgbClr val="FCFF85"/>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rPr>
              <a:t> </a:t>
            </a:r>
            <a:r>
              <a:rPr kumimoji="0" lang="zh-CN" altLang="en-US" sz="2100" b="1" i="0" u="none" strike="noStrike" kern="1200" cap="none" spc="0" normalizeH="0" baseline="0" noProof="0" dirty="0">
                <a:ln>
                  <a:noFill/>
                </a:ln>
                <a:solidFill>
                  <a:srgbClr val="FCFF85"/>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rPr>
              <a:t>中共宝鸡市凤翔区委机构编制委员会办公室</a:t>
            </a:r>
            <a:endParaRPr kumimoji="0" lang="zh-CN" altLang="en-US" sz="2100" b="1" i="0" u="none" strike="noStrike" kern="1200" cap="none" spc="0" normalizeH="0" baseline="0" noProof="0" dirty="0">
              <a:ln>
                <a:noFill/>
              </a:ln>
              <a:solidFill>
                <a:srgbClr val="FCFF85"/>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endParaRPr>
          </a:p>
        </p:txBody>
      </p:sp>
      <p:sp>
        <p:nvSpPr>
          <p:cNvPr id="11" name="矩形 10"/>
          <p:cNvSpPr/>
          <p:nvPr/>
        </p:nvSpPr>
        <p:spPr>
          <a:xfrm>
            <a:off x="117475" y="2698115"/>
            <a:ext cx="7854315" cy="18764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一</a:t>
            </a:r>
            <a:r>
              <a:rPr kumimoji="0" lang="en-US" altLang="zh-CN"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图</a:t>
            </a:r>
            <a:r>
              <a:rPr kumimoji="0" lang="en-US" altLang="zh-CN"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读</a:t>
            </a:r>
            <a:r>
              <a:rPr kumimoji="0" lang="en-US" altLang="zh-CN"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懂</a:t>
            </a:r>
            <a:endPar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a:t>
            </a:r>
            <a:r>
              <a:rPr kumimoji="0" lang="zh-CN" altLang="en-US" sz="40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编制工作</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endParaRPr kumimoji="0" lang="zh-CN" altLang="en-US" sz="36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fade">
                                      <p:cBhvr>
                                        <p:cTn id="11" dur="1000"/>
                                        <p:tgtEl>
                                          <p:spTgt spid="33795"/>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3794"/>
                                        </p:tgtEl>
                                        <p:attrNameLst>
                                          <p:attrName>style.visibility</p:attrName>
                                        </p:attrNameLst>
                                      </p:cBhvr>
                                      <p:to>
                                        <p:strVal val="visible"/>
                                      </p:to>
                                    </p:set>
                                    <p:anim calcmode="lin" valueType="num">
                                      <p:cBhvr additive="base">
                                        <p:cTn id="15" dur="1000" fill="hold"/>
                                        <p:tgtEl>
                                          <p:spTgt spid="33794"/>
                                        </p:tgtEl>
                                        <p:attrNameLst>
                                          <p:attrName>ppt_x</p:attrName>
                                        </p:attrNameLst>
                                      </p:cBhvr>
                                      <p:tavLst>
                                        <p:tav tm="0">
                                          <p:val>
                                            <p:strVal val="1+#ppt_w/2"/>
                                          </p:val>
                                        </p:tav>
                                        <p:tav tm="100000">
                                          <p:val>
                                            <p:strVal val="#ppt_x"/>
                                          </p:val>
                                        </p:tav>
                                      </p:tavLst>
                                    </p:anim>
                                    <p:anim calcmode="lin" valueType="num">
                                      <p:cBhvr additive="base">
                                        <p:cTn id="16" dur="1000" fill="hold"/>
                                        <p:tgtEl>
                                          <p:spTgt spid="33794"/>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 calcmode="lin" valueType="num">
                                      <p:cBhvr>
                                        <p:cTn id="19" dur="1250" fill="hold"/>
                                        <p:tgtEl>
                                          <p:spTgt spid="52"/>
                                        </p:tgtEl>
                                        <p:attrNameLst>
                                          <p:attrName>ppt_w</p:attrName>
                                        </p:attrNameLst>
                                      </p:cBhvr>
                                      <p:tavLst>
                                        <p:tav tm="0">
                                          <p:val>
                                            <p:fltVal val="0.000000"/>
                                          </p:val>
                                        </p:tav>
                                        <p:tav tm="100000">
                                          <p:val>
                                            <p:strVal val="#ppt_w"/>
                                          </p:val>
                                        </p:tav>
                                      </p:tavLst>
                                    </p:anim>
                                    <p:anim calcmode="lin" valueType="num">
                                      <p:cBhvr>
                                        <p:cTn id="20" dur="1250" fill="hold"/>
                                        <p:tgtEl>
                                          <p:spTgt spid="52"/>
                                        </p:tgtEl>
                                        <p:attrNameLst>
                                          <p:attrName>ppt_h</p:attrName>
                                        </p:attrNameLst>
                                      </p:cBhvr>
                                      <p:tavLst>
                                        <p:tav tm="0">
                                          <p:val>
                                            <p:fltVal val="0.000000"/>
                                          </p:val>
                                        </p:tav>
                                        <p:tav tm="100000">
                                          <p:val>
                                            <p:strVal val="#ppt_h"/>
                                          </p:val>
                                        </p:tav>
                                      </p:tavLst>
                                    </p:anim>
                                  </p:childTnLst>
                                </p:cTn>
                              </p:par>
                              <p:par>
                                <p:cTn id="21" presetID="12" presetClass="entr" presetSubtype="1"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down)">
                                      <p:cBhvr>
                                        <p:cTn id="24" dur="500"/>
                                        <p:tgtEl>
                                          <p:spTgt spid="5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450"/>
                            </p:stCondLst>
                            <p:childTnLst>
                              <p:par>
                                <p:cTn id="29" presetID="23" presetClass="entr" presetSubtype="3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6*min(max(#ppt_w*#ppt_h,.3),1)-7.4)/-.7*#ppt_w"/>
                                          </p:val>
                                        </p:tav>
                                        <p:tav tm="100000">
                                          <p:val>
                                            <p:strVal val="#ppt_w"/>
                                          </p:val>
                                        </p:tav>
                                      </p:tavLst>
                                    </p:anim>
                                    <p:anim calcmode="lin" valueType="num">
                                      <p:cBhvr>
                                        <p:cTn id="32" dur="500" fill="hold"/>
                                        <p:tgtEl>
                                          <p:spTgt spid="11"/>
                                        </p:tgtEl>
                                        <p:attrNameLst>
                                          <p:attrName>ppt_h</p:attrName>
                                        </p:attrNameLst>
                                      </p:cBhvr>
                                      <p:tavLst>
                                        <p:tav tm="0">
                                          <p:val>
                                            <p:strVal val="(6*min(max(#ppt_w*#ppt_h,.3),1)-7.4)/-.7*#ppt_h"/>
                                          </p:val>
                                        </p:tav>
                                        <p:tav tm="100000">
                                          <p:val>
                                            <p:strVal val="#ppt_h"/>
                                          </p:val>
                                        </p:tav>
                                      </p:tavLst>
                                    </p:anim>
                                    <p:anim calcmode="lin" valueType="num">
                                      <p:cBhvr>
                                        <p:cTn id="33" dur="500" fill="hold"/>
                                        <p:tgtEl>
                                          <p:spTgt spid="11"/>
                                        </p:tgtEl>
                                        <p:attrNameLst>
                                          <p:attrName>ppt_x</p:attrName>
                                        </p:attrNameLst>
                                      </p:cBhvr>
                                      <p:tavLst>
                                        <p:tav tm="0">
                                          <p:val>
                                            <p:fltVal val="0.500000"/>
                                          </p:val>
                                        </p:tav>
                                        <p:tav tm="100000">
                                          <p:val>
                                            <p:strVal val="#ppt_x"/>
                                          </p:val>
                                        </p:tav>
                                      </p:tavLst>
                                    </p:anim>
                                    <p:anim calcmode="lin" valueType="num">
                                      <p:cBhvr>
                                        <p:cTn id="3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PA-1022134"/>
          <p:cNvGrpSpPr/>
          <p:nvPr/>
        </p:nvGrpSpPr>
        <p:grpSpPr>
          <a:xfrm>
            <a:off x="666750" y="1731963"/>
            <a:ext cx="10563225" cy="1014412"/>
            <a:chOff x="1268837" y="906732"/>
            <a:chExt cx="2120749" cy="4605952"/>
          </a:xfrm>
        </p:grpSpPr>
        <p:sp>
          <p:nvSpPr>
            <p:cNvPr id="15" name="PA-圆角矩形 17"/>
            <p:cNvSpPr/>
            <p:nvPr>
              <p:custDataLst>
                <p:tags r:id="rId1"/>
              </p:custDataLst>
            </p:nvPr>
          </p:nvSpPr>
          <p:spPr>
            <a:xfrm>
              <a:off x="1268837" y="1294102"/>
              <a:ext cx="2120749" cy="397716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7" name="PA-矩形 19"/>
            <p:cNvSpPr/>
            <p:nvPr>
              <p:custDataLst>
                <p:tags r:id="rId2"/>
              </p:custDataLst>
            </p:nvPr>
          </p:nvSpPr>
          <p:spPr>
            <a:xfrm>
              <a:off x="1363432" y="906732"/>
              <a:ext cx="226162" cy="46059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03</a:t>
              </a:r>
              <a:endParaRPr kumimoji="0" lang="zh-CN" alt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grpSp>
      <p:sp>
        <p:nvSpPr>
          <p:cNvPr id="2" name="矩形 1"/>
          <p:cNvSpPr/>
          <p:nvPr/>
        </p:nvSpPr>
        <p:spPr>
          <a:xfrm>
            <a:off x="1228725" y="300038"/>
            <a:ext cx="41338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PA-1022132"/>
          <p:cNvGrpSpPr/>
          <p:nvPr>
            <p:custDataLst>
              <p:tags r:id="rId3"/>
            </p:custDataLst>
          </p:nvPr>
        </p:nvGrpSpPr>
        <p:grpSpPr>
          <a:xfrm>
            <a:off x="3159723" y="2439211"/>
            <a:ext cx="7704856" cy="255096"/>
            <a:chOff x="665978" y="1491630"/>
            <a:chExt cx="7704856" cy="255096"/>
          </a:xfrm>
          <a:solidFill>
            <a:srgbClr val="C00000"/>
          </a:solidFill>
        </p:grpSpPr>
        <p:grpSp>
          <p:nvGrpSpPr>
            <p:cNvPr id="4" name="组合 3"/>
            <p:cNvGrpSpPr/>
            <p:nvPr/>
          </p:nvGrpSpPr>
          <p:grpSpPr>
            <a:xfrm>
              <a:off x="4118171" y="1491630"/>
              <a:ext cx="887762" cy="255096"/>
              <a:chOff x="3965502" y="1879809"/>
              <a:chExt cx="1193100" cy="342834"/>
            </a:xfrm>
            <a:grpFill/>
          </p:grpSpPr>
          <p:sp>
            <p:nvSpPr>
              <p:cNvPr id="8"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9"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0"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1"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2"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grpSp>
        <p:grpSp>
          <p:nvGrpSpPr>
            <p:cNvPr id="5" name="组合 4"/>
            <p:cNvGrpSpPr/>
            <p:nvPr/>
          </p:nvGrpSpPr>
          <p:grpSpPr>
            <a:xfrm>
              <a:off x="665978" y="1619178"/>
              <a:ext cx="7704856" cy="0"/>
              <a:chOff x="665978" y="2082167"/>
              <a:chExt cx="7704856" cy="0"/>
            </a:xfrm>
            <a:grpFill/>
          </p:grpSpPr>
          <p:cxnSp>
            <p:nvCxnSpPr>
              <p:cNvPr id="6" name="PA-直接连接符 7"/>
              <p:cNvCxnSpPr/>
              <p:nvPr/>
            </p:nvCxnSpPr>
            <p:spPr>
              <a:xfrm>
                <a:off x="5148064" y="2082167"/>
                <a:ext cx="3222770" cy="0"/>
              </a:xfrm>
              <a:prstGeom prst="line">
                <a:avLst/>
              </a:prstGeom>
              <a:grpFill/>
              <a:ln w="15875" cap="flat" cmpd="sng" algn="ctr">
                <a:solidFill>
                  <a:srgbClr val="C00000"/>
                </a:solidFill>
                <a:prstDash val="solid"/>
                <a:miter lim="800000"/>
              </a:ln>
              <a:effectLst/>
            </p:spPr>
          </p:cxnSp>
          <p:cxnSp>
            <p:nvCxnSpPr>
              <p:cNvPr id="7" name="PA-直接连接符 8"/>
              <p:cNvCxnSpPr/>
              <p:nvPr/>
            </p:nvCxnSpPr>
            <p:spPr>
              <a:xfrm>
                <a:off x="665978" y="2082167"/>
                <a:ext cx="3329958" cy="0"/>
              </a:xfrm>
              <a:prstGeom prst="line">
                <a:avLst/>
              </a:prstGeom>
              <a:grpFill/>
              <a:ln w="15875" cap="flat" cmpd="sng" algn="ctr">
                <a:solidFill>
                  <a:srgbClr val="C00000"/>
                </a:solidFill>
                <a:prstDash val="solid"/>
                <a:miter lim="800000"/>
              </a:ln>
              <a:effectLst/>
            </p:spPr>
          </p:cxnSp>
        </p:grpSp>
      </p:grpSp>
      <p:sp>
        <p:nvSpPr>
          <p:cNvPr id="13" name="PA-1022133"/>
          <p:cNvSpPr/>
          <p:nvPr>
            <p:custDataLst>
              <p:tags r:id="rId4"/>
            </p:custDataLst>
          </p:nvPr>
        </p:nvSpPr>
        <p:spPr>
          <a:xfrm>
            <a:off x="2298700" y="1917700"/>
            <a:ext cx="9074150" cy="64452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侧重于程序性规定，注重与现有党内法规、国家法律法规的衔接</a:t>
            </a:r>
            <a:endPar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
        <p:nvSpPr>
          <p:cNvPr id="19" name="矩形 18"/>
          <p:cNvSpPr/>
          <p:nvPr/>
        </p:nvSpPr>
        <p:spPr>
          <a:xfrm>
            <a:off x="601663" y="2751138"/>
            <a:ext cx="10263188" cy="2716213"/>
          </a:xfrm>
          <a:prstGeom prst="rect">
            <a:avLst/>
          </a:prstGeom>
          <a:noFill/>
        </p:spPr>
        <p:txBody>
          <a:bodyPr wrap="square">
            <a:spAutoFit/>
          </a:bodyPr>
          <a:lstStyle/>
          <a:p>
            <a:pPr marL="0" marR="0" lvl="0" indent="0" algn="just" defTabSz="914400" rtl="0" eaLnBrk="1" fontAlgn="auto" latinLnBrk="0" hangingPunct="1">
              <a:lnSpc>
                <a:spcPct val="155000"/>
              </a:lnSpc>
              <a:spcBef>
                <a:spcPts val="0"/>
              </a:spcBef>
              <a:spcAft>
                <a:spcPts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党的机构编制工作的基础主干党内法规，侧重于明确党对机构编制工作的方针政策和基本要求，明确党中央对各级党委（党组）、编委在机构编制工作中的领导关系，明确机构编制工作最基本的程序和要求，规范各级党委（党组）机构编制工作行为。同时，</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的程序性规定与现有党内法规和有关国家法律法规涉及机构编制的具体规定也是相辅相成、有机衔接的。</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par>
                                <p:cTn id="8" presetID="10" presetClass="entr" presetSubtype="0"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42" presetClass="path" presetSubtype="0" decel="100000" fill="hold" nodeType="withEffect">
                                  <p:stCondLst>
                                    <p:cond delay="750"/>
                                  </p:stCondLst>
                                  <p:childTnLst>
                                    <p:animMotion origin="layout" path="M 6.25E-7 -3.7037E-7 L -0.08698 -0.00023 " pathEditMode="relative" rAng="0" ptsTypes="AA">
                                      <p:cBhvr>
                                        <p:cTn id="12" dur="1000" spd="-100000" fill="hold"/>
                                        <p:tgtEl>
                                          <p:spTgt spid="14"/>
                                        </p:tgtEl>
                                        <p:attrNameLst>
                                          <p:attrName>ppt_x</p:attrName>
                                          <p:attrName>ppt_y</p:attrName>
                                        </p:attrNameLst>
                                      </p:cBhvr>
                                      <p:rCtr x="-434900" y="-2300"/>
                                    </p:animMotion>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PA-102226"/>
          <p:cNvGrpSpPr/>
          <p:nvPr>
            <p:custDataLst>
              <p:tags r:id="rId1"/>
            </p:custDataLst>
          </p:nvPr>
        </p:nvGrpSpPr>
        <p:grpSpPr>
          <a:xfrm>
            <a:off x="2076541" y="3219067"/>
            <a:ext cx="7884375" cy="326365"/>
            <a:chOff x="1170035" y="1491630"/>
            <a:chExt cx="6740066" cy="255096"/>
          </a:xfrm>
          <a:solidFill>
            <a:srgbClr val="C00000"/>
          </a:solidFill>
        </p:grpSpPr>
        <p:grpSp>
          <p:nvGrpSpPr>
            <p:cNvPr id="3" name="组合 2"/>
            <p:cNvGrpSpPr/>
            <p:nvPr/>
          </p:nvGrpSpPr>
          <p:grpSpPr>
            <a:xfrm>
              <a:off x="4118171" y="1491630"/>
              <a:ext cx="887762" cy="255096"/>
              <a:chOff x="3965502" y="1879809"/>
              <a:chExt cx="1193100" cy="342834"/>
            </a:xfrm>
            <a:grpFill/>
          </p:grpSpPr>
          <p:sp>
            <p:nvSpPr>
              <p:cNvPr id="7"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8"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4" name="组合 3"/>
            <p:cNvGrpSpPr/>
            <p:nvPr/>
          </p:nvGrpSpPr>
          <p:grpSpPr>
            <a:xfrm>
              <a:off x="1170035" y="1619178"/>
              <a:ext cx="6740066" cy="0"/>
              <a:chOff x="1170035" y="2082167"/>
              <a:chExt cx="6740066" cy="0"/>
            </a:xfrm>
            <a:grpFill/>
          </p:grpSpPr>
          <p:cxnSp>
            <p:nvCxnSpPr>
              <p:cNvPr id="5" name="PA-直接连接符 6"/>
              <p:cNvCxnSpPr/>
              <p:nvPr/>
            </p:nvCxnSpPr>
            <p:spPr>
              <a:xfrm>
                <a:off x="5148064" y="2082167"/>
                <a:ext cx="2762037" cy="0"/>
              </a:xfrm>
              <a:prstGeom prst="line">
                <a:avLst/>
              </a:prstGeom>
              <a:grpFill/>
              <a:ln w="15875" cap="flat" cmpd="sng" algn="ctr">
                <a:solidFill>
                  <a:srgbClr val="E71E17"/>
                </a:solidFill>
                <a:prstDash val="solid"/>
                <a:miter lim="800000"/>
              </a:ln>
              <a:effectLst/>
            </p:spPr>
          </p:cxnSp>
          <p:cxnSp>
            <p:nvCxnSpPr>
              <p:cNvPr id="6" name="PA-直接连接符 7"/>
              <p:cNvCxnSpPr/>
              <p:nvPr/>
            </p:nvCxnSpPr>
            <p:spPr>
              <a:xfrm>
                <a:off x="1170035" y="2082167"/>
                <a:ext cx="2825901" cy="0"/>
              </a:xfrm>
              <a:prstGeom prst="line">
                <a:avLst/>
              </a:prstGeom>
              <a:grpFill/>
              <a:ln w="15875" cap="flat" cmpd="sng" algn="ctr">
                <a:solidFill>
                  <a:srgbClr val="E71E17"/>
                </a:solidFill>
                <a:prstDash val="solid"/>
                <a:miter lim="800000"/>
              </a:ln>
              <a:effectLst/>
            </p:spPr>
          </p:cxnSp>
        </p:grpSp>
      </p:grpSp>
      <p:sp>
        <p:nvSpPr>
          <p:cNvPr id="12" name="矩形 11"/>
          <p:cNvSpPr/>
          <p:nvPr/>
        </p:nvSpPr>
        <p:spPr>
          <a:xfrm>
            <a:off x="2285643" y="2269715"/>
            <a:ext cx="7199630" cy="937260"/>
          </a:xfrm>
          <a:prstGeom prst="rect">
            <a:avLst/>
          </a:prstGeom>
        </p:spPr>
        <p:txBody>
          <a:bodyPr wrap="non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条例</a:t>
            </a: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内容逐条学习</a:t>
            </a:r>
            <a:endParaRPr kumimoji="0" lang="zh-CN"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endParaRPr>
          </a:p>
        </p:txBody>
      </p:sp>
      <p:sp>
        <p:nvSpPr>
          <p:cNvPr id="13" name="矩形 12"/>
          <p:cNvSpPr/>
          <p:nvPr/>
        </p:nvSpPr>
        <p:spPr>
          <a:xfrm>
            <a:off x="1990725" y="3632200"/>
            <a:ext cx="8210550" cy="4921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学习宣传</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中国共产党机构编制工作条例</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endPar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14" name="组合 13"/>
          <p:cNvGrpSpPr/>
          <p:nvPr/>
        </p:nvGrpSpPr>
        <p:grpSpPr>
          <a:xfrm>
            <a:off x="4684713" y="1130300"/>
            <a:ext cx="2873375" cy="654050"/>
            <a:chOff x="689186" y="2360753"/>
            <a:chExt cx="2533206" cy="519113"/>
          </a:xfrm>
        </p:grpSpPr>
        <p:sp>
          <p:nvSpPr>
            <p:cNvPr id="15" name="对角圆角矩形 24"/>
            <p:cNvSpPr/>
            <p:nvPr/>
          </p:nvSpPr>
          <p:spPr>
            <a:xfrm>
              <a:off x="935024" y="2360753"/>
              <a:ext cx="1917577" cy="519113"/>
            </a:xfrm>
            <a:prstGeom prst="round2DiagRect">
              <a:avLst>
                <a:gd name="adj1" fmla="val 0"/>
                <a:gd name="adj2" fmla="val 0"/>
              </a:avLst>
            </a:prstGeom>
            <a:solidFill>
              <a:srgbClr val="C00000"/>
            </a:solidFill>
            <a:ln w="25400" cap="flat" cmpd="sng" algn="ctr">
              <a:solidFill>
                <a:srgbClr val="C00000"/>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mn-lt"/>
                <a:ea typeface="+mn-ea"/>
                <a:cs typeface="+mn-ea"/>
                <a:sym typeface="思源黑体 CN Normal" panose="020B0400000000000000" pitchFamily="34" charset="-122"/>
              </a:endParaRPr>
            </a:p>
          </p:txBody>
        </p:sp>
        <p:sp>
          <p:nvSpPr>
            <p:cNvPr id="17" name="TextBox 495"/>
            <p:cNvSpPr txBox="1"/>
            <p:nvPr/>
          </p:nvSpPr>
          <p:spPr>
            <a:xfrm>
              <a:off x="689186" y="2408008"/>
              <a:ext cx="2533206" cy="409264"/>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76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第三部分</a:t>
              </a:r>
              <a:endParaRPr kumimoji="0" lang="zh-CN" altLang="en-US" sz="18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000000"/>
                                          </p:val>
                                        </p:tav>
                                        <p:tav tm="100000">
                                          <p:val>
                                            <p:strVal val="#ppt_w"/>
                                          </p:val>
                                        </p:tav>
                                      </p:tavLst>
                                    </p:anim>
                                    <p:anim calcmode="lin" valueType="num">
                                      <p:cBhvr>
                                        <p:cTn id="8" dur="200" fill="hold"/>
                                        <p:tgtEl>
                                          <p:spTgt spid="14"/>
                                        </p:tgtEl>
                                        <p:attrNameLst>
                                          <p:attrName>ppt_h</p:attrName>
                                        </p:attrNameLst>
                                      </p:cBhvr>
                                      <p:tavLst>
                                        <p:tav tm="0">
                                          <p:val>
                                            <p:fltVal val="0.000000"/>
                                          </p:val>
                                        </p:tav>
                                        <p:tav tm="100000">
                                          <p:val>
                                            <p:strVal val="#ppt_h"/>
                                          </p:val>
                                        </p:tav>
                                      </p:tavLst>
                                    </p:anim>
                                    <p:animEffect transition="in" filter="fade">
                                      <p:cBhvr>
                                        <p:cTn id="9" dur="200"/>
                                        <p:tgtEl>
                                          <p:spTgt spid="1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4"/>
                                        </p:tgtEl>
                                      </p:cBhvr>
                                      <p:by x="115000" y="115000"/>
                                    </p:animScale>
                                  </p:childTnLst>
                                </p:cTn>
                              </p:par>
                              <p:par>
                                <p:cTn id="13" presetID="6" presetClass="emph" presetSubtype="0" fill="hold" nodeType="withEffect">
                                  <p:stCondLst>
                                    <p:cond delay="200"/>
                                  </p:stCondLst>
                                  <p:childTnLst>
                                    <p:animScale>
                                      <p:cBhvr>
                                        <p:cTn id="14" dur="100" fill="hold"/>
                                        <p:tgtEl>
                                          <p:spTgt spid="14"/>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4"/>
                                        </p:tgtEl>
                                      </p:cBhvr>
                                      <p:by x="105000" y="105000"/>
                                    </p:animScale>
                                  </p:childTnLst>
                                </p:cTn>
                              </p:par>
                              <p:par>
                                <p:cTn id="18" presetID="6" presetClass="emph" presetSubtype="0" fill="hold" nodeType="withEffect">
                                  <p:stCondLst>
                                    <p:cond delay="200"/>
                                  </p:stCondLst>
                                  <p:childTnLst>
                                    <p:animScale>
                                      <p:cBhvr>
                                        <p:cTn id="19" dur="100" fill="hold"/>
                                        <p:tgtEl>
                                          <p:spTgt spid="14"/>
                                        </p:tgtEl>
                                      </p:cBhvr>
                                      <p:by x="95000" y="95000"/>
                                    </p:animScale>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3"/>
          <p:cNvSpPr/>
          <p:nvPr/>
        </p:nvSpPr>
        <p:spPr>
          <a:xfrm>
            <a:off x="5024438" y="1012825"/>
            <a:ext cx="2493962"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第一章</a:t>
            </a:r>
            <a:endParaRPr lang="zh-CN" altLang="en-US" sz="6000" b="1">
              <a:latin typeface="思源黑体 CN Bold"/>
              <a:ea typeface="思源黑体 CN Bold"/>
              <a:sym typeface="思源黑体 CN Normal"/>
            </a:endParaRPr>
          </a:p>
        </p:txBody>
      </p:sp>
      <p:sp>
        <p:nvSpPr>
          <p:cNvPr id="5" name="矩形 4"/>
          <p:cNvSpPr/>
          <p:nvPr/>
        </p:nvSpPr>
        <p:spPr>
          <a:xfrm>
            <a:off x="4186238" y="2349500"/>
            <a:ext cx="3332162" cy="1631950"/>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总  则</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16038" y="254000"/>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总则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95250" y="1058863"/>
            <a:ext cx="11339513" cy="1649413"/>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949325" y="1371600"/>
            <a:ext cx="3276600" cy="1109663"/>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endParaRPr>
          </a:p>
        </p:txBody>
      </p:sp>
      <p:sp>
        <p:nvSpPr>
          <p:cNvPr id="5" name="文本框 13"/>
          <p:cNvSpPr txBox="1"/>
          <p:nvPr/>
        </p:nvSpPr>
        <p:spPr>
          <a:xfrm>
            <a:off x="969963" y="1595438"/>
            <a:ext cx="3495675" cy="646112"/>
          </a:xfrm>
          <a:prstGeom prst="rect">
            <a:avLst/>
          </a:prstGeom>
          <a:noFill/>
          <a:ln w="19050">
            <a:noFill/>
          </a:ln>
        </p:spPr>
        <p:txBody>
          <a:bodyPr anchor="ctr" anchorCtr="0"/>
          <a:p>
            <a:pPr algn="ctr">
              <a:buNone/>
            </a:pPr>
            <a:r>
              <a:rPr lang="zh-CN" altLang="en-US" sz="3000" b="1">
                <a:solidFill>
                  <a:schemeClr val="bg1"/>
                </a:solidFill>
                <a:latin typeface="思源黑体 CN Bold"/>
                <a:ea typeface="思源黑体 CN Bold"/>
                <a:sym typeface="思源黑体 CN Normal"/>
              </a:rPr>
              <a:t>为何制定</a:t>
            </a:r>
            <a:r>
              <a:rPr lang="en-US" altLang="zh-CN" sz="3000" b="1">
                <a:solidFill>
                  <a:schemeClr val="bg1"/>
                </a:solidFill>
                <a:latin typeface="思源黑体 CN Bold"/>
                <a:ea typeface="思源黑体 CN Bold"/>
                <a:sym typeface="思源黑体 CN Normal"/>
              </a:rPr>
              <a:t>《</a:t>
            </a:r>
            <a:r>
              <a:rPr lang="zh-CN" altLang="en-US" sz="3000" b="1">
                <a:solidFill>
                  <a:schemeClr val="bg1"/>
                </a:solidFill>
                <a:latin typeface="思源黑体 CN Bold"/>
                <a:ea typeface="思源黑体 CN Bold"/>
                <a:sym typeface="思源黑体 CN Normal"/>
              </a:rPr>
              <a:t>条例</a:t>
            </a:r>
            <a:r>
              <a:rPr lang="en-US" altLang="zh-CN" sz="3000" b="1">
                <a:solidFill>
                  <a:schemeClr val="bg1"/>
                </a:solidFill>
                <a:latin typeface="思源黑体 CN Bold"/>
                <a:ea typeface="思源黑体 CN Bold"/>
                <a:sym typeface="思源黑体 CN Normal"/>
              </a:rPr>
              <a:t>》</a:t>
            </a:r>
            <a:endParaRPr lang="zh-CN" altLang="en-US" sz="3000" b="1">
              <a:solidFill>
                <a:schemeClr val="bg1"/>
              </a:solidFill>
              <a:latin typeface="思源黑体 CN Bold"/>
              <a:ea typeface="思源黑体 CN Bold"/>
              <a:sym typeface="思源黑体 CN Normal"/>
            </a:endParaRPr>
          </a:p>
        </p:txBody>
      </p:sp>
      <p:sp>
        <p:nvSpPr>
          <p:cNvPr id="6" name="矩形 5"/>
          <p:cNvSpPr/>
          <p:nvPr/>
        </p:nvSpPr>
        <p:spPr>
          <a:xfrm>
            <a:off x="4592638" y="1254125"/>
            <a:ext cx="6650037" cy="1384300"/>
          </a:xfrm>
          <a:prstGeom prst="rect">
            <a:avLst/>
          </a:prstGeom>
          <a:noFill/>
          <a:ln w="9525">
            <a:noFill/>
          </a:ln>
        </p:spPr>
        <p:txBody>
          <a:bodyPr>
            <a:spAutoFit/>
          </a:bodyPr>
          <a:p>
            <a:pPr algn="just" defTabSz="913130">
              <a:lnSpc>
                <a:spcPct val="140000"/>
              </a:lnSpc>
              <a:buNone/>
            </a:pPr>
            <a:r>
              <a:rPr lang="zh-CN" altLang="en-US" sz="2000">
                <a:latin typeface="微软雅黑" panose="020B0503020204020204" pitchFamily="34" charset="-122"/>
                <a:ea typeface="微软雅黑" panose="020B0503020204020204" pitchFamily="34" charset="-122"/>
                <a:sym typeface="思源黑体 CN Normal"/>
              </a:rPr>
              <a:t>为了加强党对机构编制工作的集中统一领导，规范党和国家机构编制工作，巩固党治国理政的组织基础，根据</a:t>
            </a:r>
            <a:r>
              <a:rPr lang="en-US" altLang="zh-CN" sz="2000">
                <a:latin typeface="微软雅黑" panose="020B0503020204020204" pitchFamily="34" charset="-122"/>
                <a:ea typeface="微软雅黑" panose="020B0503020204020204" pitchFamily="34" charset="-122"/>
                <a:sym typeface="思源黑体 CN Normal"/>
              </a:rPr>
              <a:t>《</a:t>
            </a:r>
            <a:r>
              <a:rPr lang="zh-CN" altLang="en-US" sz="2000">
                <a:latin typeface="微软雅黑" panose="020B0503020204020204" pitchFamily="34" charset="-122"/>
                <a:ea typeface="微软雅黑" panose="020B0503020204020204" pitchFamily="34" charset="-122"/>
                <a:sym typeface="思源黑体 CN Normal"/>
              </a:rPr>
              <a:t>中国共产党章程</a:t>
            </a:r>
            <a:r>
              <a:rPr lang="en-US" altLang="zh-CN" sz="2000">
                <a:latin typeface="微软雅黑" panose="020B0503020204020204" pitchFamily="34" charset="-122"/>
                <a:ea typeface="微软雅黑" panose="020B0503020204020204" pitchFamily="34" charset="-122"/>
                <a:sym typeface="思源黑体 CN Normal"/>
              </a:rPr>
              <a:t>》</a:t>
            </a:r>
            <a:r>
              <a:rPr lang="zh-CN" altLang="en-US" sz="2000">
                <a:latin typeface="微软雅黑" panose="020B0503020204020204" pitchFamily="34" charset="-122"/>
                <a:ea typeface="微软雅黑" panose="020B0503020204020204" pitchFamily="34" charset="-122"/>
                <a:sym typeface="思源黑体 CN Normal"/>
              </a:rPr>
              <a:t>，制定本条例。</a:t>
            </a:r>
            <a:endParaRPr lang="zh-CN" altLang="en-US" sz="2000">
              <a:latin typeface="微软雅黑" panose="020B0503020204020204" pitchFamily="34" charset="-122"/>
              <a:ea typeface="微软雅黑" panose="020B0503020204020204" pitchFamily="34" charset="-122"/>
              <a:sym typeface="思源黑体 CN Normal"/>
            </a:endParaRPr>
          </a:p>
        </p:txBody>
      </p:sp>
      <p:grpSp>
        <p:nvGrpSpPr>
          <p:cNvPr id="7" name="组合 6"/>
          <p:cNvGrpSpPr/>
          <p:nvPr/>
        </p:nvGrpSpPr>
        <p:grpSpPr>
          <a:xfrm>
            <a:off x="676275" y="3351213"/>
            <a:ext cx="2498725" cy="2247900"/>
            <a:chOff x="1392587" y="2439393"/>
            <a:chExt cx="2498146" cy="2247962"/>
          </a:xfrm>
        </p:grpSpPr>
        <p:sp>
          <p:nvSpPr>
            <p:cNvPr id="8" name="椭圆 7"/>
            <p:cNvSpPr>
              <a:spLocks noChangeAspect="1"/>
            </p:cNvSpPr>
            <p:nvPr/>
          </p:nvSpPr>
          <p:spPr>
            <a:xfrm>
              <a:off x="1517679" y="2439393"/>
              <a:ext cx="2247962" cy="2247962"/>
            </a:xfrm>
            <a:prstGeom prst="ellipse">
              <a:avLst/>
            </a:prstGeom>
            <a:solidFill>
              <a:srgbClr val="C00000"/>
            </a:solidFill>
            <a:ln w="1270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TextBox 42"/>
            <p:cNvSpPr txBox="1"/>
            <p:nvPr/>
          </p:nvSpPr>
          <p:spPr>
            <a:xfrm>
              <a:off x="1392587" y="3049189"/>
              <a:ext cx="2498146" cy="110744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机构编制</a:t>
              </a:r>
              <a:endParaRPr kumimoji="0" lang="en-US" altLang="zh-CN"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工作必须</a:t>
              </a:r>
              <a:endPar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sp>
        <p:nvSpPr>
          <p:cNvPr id="10" name="矩形 9"/>
          <p:cNvSpPr/>
          <p:nvPr/>
        </p:nvSpPr>
        <p:spPr>
          <a:xfrm>
            <a:off x="4216400" y="3162300"/>
            <a:ext cx="7335838" cy="6461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坚持以马克思列宁主义、毛泽东思想、邓小平理论、“三个代表”重要思想、科学发展观、习近平新时代中国特色社会主义思想为指导，</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cxnSp>
        <p:nvCxnSpPr>
          <p:cNvPr id="11" name="直接连接符 10"/>
          <p:cNvCxnSpPr/>
          <p:nvPr/>
        </p:nvCxnSpPr>
        <p:spPr>
          <a:xfrm>
            <a:off x="3598863" y="2897188"/>
            <a:ext cx="0" cy="3521075"/>
          </a:xfrm>
          <a:prstGeom prst="line">
            <a:avLst/>
          </a:prstGeom>
          <a:ln w="6350" cap="flat" cmpd="sng">
            <a:solidFill>
              <a:srgbClr val="C00000"/>
            </a:solidFill>
            <a:prstDash val="solid"/>
            <a:miter/>
            <a:headEnd type="none" w="med" len="med"/>
            <a:tailEnd type="none" w="med" len="med"/>
          </a:ln>
        </p:spPr>
      </p:cxnSp>
      <p:sp>
        <p:nvSpPr>
          <p:cNvPr id="12" name="椭圆 11"/>
          <p:cNvSpPr/>
          <p:nvPr/>
        </p:nvSpPr>
        <p:spPr>
          <a:xfrm>
            <a:off x="3317875" y="3219450"/>
            <a:ext cx="561975" cy="561975"/>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13" name="直接箭头连接符 12"/>
          <p:cNvCxnSpPr>
            <a:stCxn id="12" idx="6"/>
          </p:cNvCxnSpPr>
          <p:nvPr/>
        </p:nvCxnSpPr>
        <p:spPr>
          <a:xfrm>
            <a:off x="3879850" y="3500438"/>
            <a:ext cx="457200" cy="0"/>
          </a:xfrm>
          <a:prstGeom prst="straightConnector1">
            <a:avLst/>
          </a:prstGeom>
          <a:ln w="6350" cap="flat" cmpd="sng">
            <a:solidFill>
              <a:srgbClr val="C00000"/>
            </a:solidFill>
            <a:prstDash val="solid"/>
            <a:miter/>
            <a:headEnd type="none" w="med" len="med"/>
            <a:tailEnd type="triangle" w="med" len="med"/>
          </a:ln>
        </p:spPr>
      </p:cxnSp>
      <p:sp>
        <p:nvSpPr>
          <p:cNvPr id="14" name="矩形 13"/>
          <p:cNvSpPr/>
          <p:nvPr/>
        </p:nvSpPr>
        <p:spPr>
          <a:xfrm>
            <a:off x="4225925" y="4100513"/>
            <a:ext cx="7335838" cy="3698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以坚持和加强党的全面领导为统领，</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椭圆 14"/>
          <p:cNvSpPr/>
          <p:nvPr/>
        </p:nvSpPr>
        <p:spPr>
          <a:xfrm>
            <a:off x="3317875" y="3978275"/>
            <a:ext cx="561975"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16" name="直接箭头连接符 15"/>
          <p:cNvCxnSpPr>
            <a:stCxn id="15" idx="6"/>
          </p:cNvCxnSpPr>
          <p:nvPr/>
        </p:nvCxnSpPr>
        <p:spPr>
          <a:xfrm>
            <a:off x="3879850" y="4259263"/>
            <a:ext cx="457200" cy="0"/>
          </a:xfrm>
          <a:prstGeom prst="straightConnector1">
            <a:avLst/>
          </a:prstGeom>
          <a:ln w="6350" cap="flat" cmpd="sng">
            <a:solidFill>
              <a:srgbClr val="C00000"/>
            </a:solidFill>
            <a:prstDash val="solid"/>
            <a:miter/>
            <a:headEnd type="none" w="med" len="med"/>
            <a:tailEnd type="triangle" w="med" len="med"/>
          </a:ln>
        </p:spPr>
      </p:cxnSp>
      <p:sp>
        <p:nvSpPr>
          <p:cNvPr id="17" name="矩形 16"/>
          <p:cNvSpPr/>
          <p:nvPr/>
        </p:nvSpPr>
        <p:spPr>
          <a:xfrm>
            <a:off x="4216400" y="4686300"/>
            <a:ext cx="7335838" cy="6461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以完善和发展中国特色社会主义制度、推进国家治理体系和治理能力现代化为导向，</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椭圆 17"/>
          <p:cNvSpPr/>
          <p:nvPr/>
        </p:nvSpPr>
        <p:spPr>
          <a:xfrm>
            <a:off x="3317875" y="4745038"/>
            <a:ext cx="561975"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19" name="直接箭头连接符 18"/>
          <p:cNvCxnSpPr>
            <a:stCxn id="18" idx="6"/>
          </p:cNvCxnSpPr>
          <p:nvPr/>
        </p:nvCxnSpPr>
        <p:spPr>
          <a:xfrm>
            <a:off x="3879850" y="5024438"/>
            <a:ext cx="457200" cy="0"/>
          </a:xfrm>
          <a:prstGeom prst="straightConnector1">
            <a:avLst/>
          </a:prstGeom>
          <a:ln w="6350" cap="flat" cmpd="sng">
            <a:solidFill>
              <a:srgbClr val="C00000"/>
            </a:solidFill>
            <a:prstDash val="solid"/>
            <a:miter/>
            <a:headEnd type="none" w="med" len="med"/>
            <a:tailEnd type="triangle" w="med" len="med"/>
          </a:ln>
        </p:spPr>
      </p:cxnSp>
      <p:sp>
        <p:nvSpPr>
          <p:cNvPr id="20" name="矩形 19"/>
          <p:cNvSpPr/>
          <p:nvPr/>
        </p:nvSpPr>
        <p:spPr>
          <a:xfrm>
            <a:off x="4225925" y="5426075"/>
            <a:ext cx="7335838" cy="9001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75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以推进党和国家机构职能优化协同高效为着力点，完善机构设置，优化职能配置，提高效率效能，为决胜全面建成小康社会、全面建设社会主义现代化国家、实现中华民族伟大复兴的中国梦提供有力制度和组织保障。</a:t>
            </a:r>
            <a:endParaRPr kumimoji="0" lang="zh-CN" altLang="zh-CN" sz="175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1" name="椭圆 20"/>
          <p:cNvSpPr/>
          <p:nvPr/>
        </p:nvSpPr>
        <p:spPr>
          <a:xfrm>
            <a:off x="3317875" y="5483225"/>
            <a:ext cx="561975" cy="561975"/>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22" name="直接箭头连接符 21"/>
          <p:cNvCxnSpPr>
            <a:stCxn id="21" idx="6"/>
          </p:cNvCxnSpPr>
          <p:nvPr/>
        </p:nvCxnSpPr>
        <p:spPr>
          <a:xfrm>
            <a:off x="3879850" y="5764213"/>
            <a:ext cx="457200" cy="0"/>
          </a:xfrm>
          <a:prstGeom prst="straightConnector1">
            <a:avLst/>
          </a:prstGeom>
          <a:ln w="6350" cap="flat" cmpd="sng">
            <a:solidFill>
              <a:srgbClr val="C00000"/>
            </a:solidFill>
            <a:prstDash val="solid"/>
            <a:miter/>
            <a:headEnd type="none" w="med" len="med"/>
            <a:tailEnd type="triangle" w="med" len="med"/>
          </a:ln>
        </p:spPr>
      </p:cxnSp>
      <p:sp>
        <p:nvSpPr>
          <p:cNvPr id="23" name="矩形 22"/>
          <p:cNvSpPr/>
          <p:nvPr/>
        </p:nvSpPr>
        <p:spPr>
          <a:xfrm>
            <a:off x="211138" y="1593850"/>
            <a:ext cx="466725" cy="649288"/>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4" name="矩形 23"/>
          <p:cNvSpPr/>
          <p:nvPr/>
        </p:nvSpPr>
        <p:spPr>
          <a:xfrm>
            <a:off x="211138" y="4095750"/>
            <a:ext cx="465138" cy="649288"/>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3500"/>
                            </p:stCondLst>
                            <p:childTnLst>
                              <p:par>
                                <p:cTn id="21" presetID="49" presetClass="entr" presetSubtype="0" decel="1000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000000"/>
                                          </p:val>
                                        </p:tav>
                                        <p:tav tm="100000">
                                          <p:val>
                                            <p:strVal val="#ppt_w"/>
                                          </p:val>
                                        </p:tav>
                                      </p:tavLst>
                                    </p:anim>
                                    <p:anim calcmode="lin" valueType="num">
                                      <p:cBhvr>
                                        <p:cTn id="24" dur="1000" fill="hold"/>
                                        <p:tgtEl>
                                          <p:spTgt spid="7"/>
                                        </p:tgtEl>
                                        <p:attrNameLst>
                                          <p:attrName>ppt_h</p:attrName>
                                        </p:attrNameLst>
                                      </p:cBhvr>
                                      <p:tavLst>
                                        <p:tav tm="0">
                                          <p:val>
                                            <p:fltVal val="0.000000"/>
                                          </p:val>
                                        </p:tav>
                                        <p:tav tm="100000">
                                          <p:val>
                                            <p:strVal val="#ppt_h"/>
                                          </p:val>
                                        </p:tav>
                                      </p:tavLst>
                                    </p:anim>
                                    <p:anim calcmode="lin" valueType="num">
                                      <p:cBhvr>
                                        <p:cTn id="25" dur="1000" fill="hold"/>
                                        <p:tgtEl>
                                          <p:spTgt spid="7"/>
                                        </p:tgtEl>
                                        <p:attrNameLst>
                                          <p:attrName>style.rotation</p:attrName>
                                        </p:attrNameLst>
                                      </p:cBhvr>
                                      <p:tavLst>
                                        <p:tav tm="0">
                                          <p:val>
                                            <p:fltVal val="360.000000"/>
                                          </p:val>
                                        </p:tav>
                                        <p:tav tm="100000">
                                          <p:val>
                                            <p:fltVal val="0.000000"/>
                                          </p:val>
                                        </p:tav>
                                      </p:tavLst>
                                    </p:anim>
                                    <p:animEffect transition="in" filter="fade">
                                      <p:cBhvr>
                                        <p:cTn id="26" dur="10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000"/>
                                        <p:tgtEl>
                                          <p:spTgt spid="11"/>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000000"/>
                                          </p:val>
                                        </p:tav>
                                        <p:tav tm="100000">
                                          <p:val>
                                            <p:strVal val="#ppt_w"/>
                                          </p:val>
                                        </p:tav>
                                      </p:tavLst>
                                    </p:anim>
                                    <p:anim calcmode="lin" valueType="num">
                                      <p:cBhvr>
                                        <p:cTn id="33" dur="1000" fill="hold"/>
                                        <p:tgtEl>
                                          <p:spTgt spid="12"/>
                                        </p:tgtEl>
                                        <p:attrNameLst>
                                          <p:attrName>ppt_h</p:attrName>
                                        </p:attrNameLst>
                                      </p:cBhvr>
                                      <p:tavLst>
                                        <p:tav tm="0">
                                          <p:val>
                                            <p:fltVal val="0.000000"/>
                                          </p:val>
                                        </p:tav>
                                        <p:tav tm="100000">
                                          <p:val>
                                            <p:strVal val="#ppt_h"/>
                                          </p:val>
                                        </p:tav>
                                      </p:tavLst>
                                    </p:anim>
                                    <p:anim calcmode="lin" valueType="num">
                                      <p:cBhvr>
                                        <p:cTn id="34" dur="1000" fill="hold"/>
                                        <p:tgtEl>
                                          <p:spTgt spid="12"/>
                                        </p:tgtEl>
                                        <p:attrNameLst>
                                          <p:attrName>style.rotation</p:attrName>
                                        </p:attrNameLst>
                                      </p:cBhvr>
                                      <p:tavLst>
                                        <p:tav tm="0">
                                          <p:val>
                                            <p:fltVal val="360.000000"/>
                                          </p:val>
                                        </p:tav>
                                        <p:tav tm="100000">
                                          <p:val>
                                            <p:fltVal val="0.000000"/>
                                          </p:val>
                                        </p:tav>
                                      </p:tavLst>
                                    </p:anim>
                                    <p:animEffect transition="in" filter="fade">
                                      <p:cBhvr>
                                        <p:cTn id="35" dur="1000"/>
                                        <p:tgtEl>
                                          <p:spTgt spid="12"/>
                                        </p:tgtEl>
                                      </p:cBhvr>
                                    </p:animEffect>
                                  </p:childTnLst>
                                </p:cTn>
                              </p:par>
                              <p:par>
                                <p:cTn id="36" presetID="22" presetClass="entr" presetSubtype="8" fill="hold" nodeType="with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750"/>
                                        <p:tgtEl>
                                          <p:spTgt spid="13"/>
                                        </p:tgtEl>
                                      </p:cBhvr>
                                    </p:animEffect>
                                  </p:childTnLst>
                                </p:cTn>
                              </p:par>
                              <p:par>
                                <p:cTn id="39" presetID="31" presetClass="entr" presetSubtype="0" fill="hold" grpId="0" nodeType="withEffect">
                                  <p:stCondLst>
                                    <p:cond delay="500"/>
                                  </p:stCondLst>
                                  <p:iterate type="lt">
                                    <p:tmPct val="490"/>
                                  </p:iterate>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000000"/>
                                          </p:val>
                                        </p:tav>
                                        <p:tav tm="100000">
                                          <p:val>
                                            <p:strVal val="#ppt_w"/>
                                          </p:val>
                                        </p:tav>
                                      </p:tavLst>
                                    </p:anim>
                                    <p:anim calcmode="lin" valueType="num">
                                      <p:cBhvr>
                                        <p:cTn id="42" dur="750" fill="hold"/>
                                        <p:tgtEl>
                                          <p:spTgt spid="10"/>
                                        </p:tgtEl>
                                        <p:attrNameLst>
                                          <p:attrName>ppt_h</p:attrName>
                                        </p:attrNameLst>
                                      </p:cBhvr>
                                      <p:tavLst>
                                        <p:tav tm="0">
                                          <p:val>
                                            <p:fltVal val="0.000000"/>
                                          </p:val>
                                        </p:tav>
                                        <p:tav tm="100000">
                                          <p:val>
                                            <p:strVal val="#ppt_h"/>
                                          </p:val>
                                        </p:tav>
                                      </p:tavLst>
                                    </p:anim>
                                    <p:anim calcmode="lin" valueType="num">
                                      <p:cBhvr>
                                        <p:cTn id="43" dur="750" fill="hold"/>
                                        <p:tgtEl>
                                          <p:spTgt spid="10"/>
                                        </p:tgtEl>
                                        <p:attrNameLst>
                                          <p:attrName>style.rotation</p:attrName>
                                        </p:attrNameLst>
                                      </p:cBhvr>
                                      <p:tavLst>
                                        <p:tav tm="0">
                                          <p:val>
                                            <p:fltVal val="90.000000"/>
                                          </p:val>
                                        </p:tav>
                                        <p:tav tm="100000">
                                          <p:val>
                                            <p:fltVal val="0.000000"/>
                                          </p:val>
                                        </p:tav>
                                      </p:tavLst>
                                    </p:anim>
                                    <p:animEffect transition="in" filter="fade">
                                      <p:cBhvr>
                                        <p:cTn id="44" dur="750"/>
                                        <p:tgtEl>
                                          <p:spTgt spid="10"/>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000000"/>
                                          </p:val>
                                        </p:tav>
                                        <p:tav tm="100000">
                                          <p:val>
                                            <p:strVal val="#ppt_w"/>
                                          </p:val>
                                        </p:tav>
                                      </p:tavLst>
                                    </p:anim>
                                    <p:anim calcmode="lin" valueType="num">
                                      <p:cBhvr>
                                        <p:cTn id="48" dur="1000" fill="hold"/>
                                        <p:tgtEl>
                                          <p:spTgt spid="15"/>
                                        </p:tgtEl>
                                        <p:attrNameLst>
                                          <p:attrName>ppt_h</p:attrName>
                                        </p:attrNameLst>
                                      </p:cBhvr>
                                      <p:tavLst>
                                        <p:tav tm="0">
                                          <p:val>
                                            <p:fltVal val="0.000000"/>
                                          </p:val>
                                        </p:tav>
                                        <p:tav tm="100000">
                                          <p:val>
                                            <p:strVal val="#ppt_h"/>
                                          </p:val>
                                        </p:tav>
                                      </p:tavLst>
                                    </p:anim>
                                    <p:anim calcmode="lin" valueType="num">
                                      <p:cBhvr>
                                        <p:cTn id="49" dur="1000" fill="hold"/>
                                        <p:tgtEl>
                                          <p:spTgt spid="15"/>
                                        </p:tgtEl>
                                        <p:attrNameLst>
                                          <p:attrName>style.rotation</p:attrName>
                                        </p:attrNameLst>
                                      </p:cBhvr>
                                      <p:tavLst>
                                        <p:tav tm="0">
                                          <p:val>
                                            <p:fltVal val="360.000000"/>
                                          </p:val>
                                        </p:tav>
                                        <p:tav tm="100000">
                                          <p:val>
                                            <p:fltVal val="0.000000"/>
                                          </p:val>
                                        </p:tav>
                                      </p:tavLst>
                                    </p:anim>
                                    <p:animEffect transition="in" filter="fade">
                                      <p:cBhvr>
                                        <p:cTn id="50" dur="1000"/>
                                        <p:tgtEl>
                                          <p:spTgt spid="15"/>
                                        </p:tgtEl>
                                      </p:cBhvr>
                                    </p:animEffect>
                                  </p:childTnLst>
                                </p:cTn>
                              </p:par>
                              <p:par>
                                <p:cTn id="51" presetID="22" presetClass="entr" presetSubtype="8" fill="hold" nodeType="withEffect">
                                  <p:stCondLst>
                                    <p:cond delay="25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750"/>
                                        <p:tgtEl>
                                          <p:spTgt spid="16"/>
                                        </p:tgtEl>
                                      </p:cBhvr>
                                    </p:animEffect>
                                  </p:childTnLst>
                                </p:cTn>
                              </p:par>
                              <p:par>
                                <p:cTn id="54" presetID="31" presetClass="entr" presetSubtype="0" fill="hold" grpId="0" nodeType="withEffect">
                                  <p:stCondLst>
                                    <p:cond delay="500"/>
                                  </p:stCondLst>
                                  <p:iterate type="lt">
                                    <p:tmPct val="490"/>
                                  </p:iterate>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000000"/>
                                          </p:val>
                                        </p:tav>
                                        <p:tav tm="100000">
                                          <p:val>
                                            <p:strVal val="#ppt_w"/>
                                          </p:val>
                                        </p:tav>
                                      </p:tavLst>
                                    </p:anim>
                                    <p:anim calcmode="lin" valueType="num">
                                      <p:cBhvr>
                                        <p:cTn id="57" dur="750" fill="hold"/>
                                        <p:tgtEl>
                                          <p:spTgt spid="14"/>
                                        </p:tgtEl>
                                        <p:attrNameLst>
                                          <p:attrName>ppt_h</p:attrName>
                                        </p:attrNameLst>
                                      </p:cBhvr>
                                      <p:tavLst>
                                        <p:tav tm="0">
                                          <p:val>
                                            <p:fltVal val="0.000000"/>
                                          </p:val>
                                        </p:tav>
                                        <p:tav tm="100000">
                                          <p:val>
                                            <p:strVal val="#ppt_h"/>
                                          </p:val>
                                        </p:tav>
                                      </p:tavLst>
                                    </p:anim>
                                    <p:anim calcmode="lin" valueType="num">
                                      <p:cBhvr>
                                        <p:cTn id="58" dur="750" fill="hold"/>
                                        <p:tgtEl>
                                          <p:spTgt spid="14"/>
                                        </p:tgtEl>
                                        <p:attrNameLst>
                                          <p:attrName>style.rotation</p:attrName>
                                        </p:attrNameLst>
                                      </p:cBhvr>
                                      <p:tavLst>
                                        <p:tav tm="0">
                                          <p:val>
                                            <p:fltVal val="90.000000"/>
                                          </p:val>
                                        </p:tav>
                                        <p:tav tm="100000">
                                          <p:val>
                                            <p:fltVal val="0.000000"/>
                                          </p:val>
                                        </p:tav>
                                      </p:tavLst>
                                    </p:anim>
                                    <p:animEffect transition="in" filter="fade">
                                      <p:cBhvr>
                                        <p:cTn id="59" dur="750"/>
                                        <p:tgtEl>
                                          <p:spTgt spid="14"/>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fltVal val="0.000000"/>
                                          </p:val>
                                        </p:tav>
                                        <p:tav tm="100000">
                                          <p:val>
                                            <p:strVal val="#ppt_w"/>
                                          </p:val>
                                        </p:tav>
                                      </p:tavLst>
                                    </p:anim>
                                    <p:anim calcmode="lin" valueType="num">
                                      <p:cBhvr>
                                        <p:cTn id="63" dur="1000" fill="hold"/>
                                        <p:tgtEl>
                                          <p:spTgt spid="18"/>
                                        </p:tgtEl>
                                        <p:attrNameLst>
                                          <p:attrName>ppt_h</p:attrName>
                                        </p:attrNameLst>
                                      </p:cBhvr>
                                      <p:tavLst>
                                        <p:tav tm="0">
                                          <p:val>
                                            <p:fltVal val="0.000000"/>
                                          </p:val>
                                        </p:tav>
                                        <p:tav tm="100000">
                                          <p:val>
                                            <p:strVal val="#ppt_h"/>
                                          </p:val>
                                        </p:tav>
                                      </p:tavLst>
                                    </p:anim>
                                    <p:anim calcmode="lin" valueType="num">
                                      <p:cBhvr>
                                        <p:cTn id="64" dur="1000" fill="hold"/>
                                        <p:tgtEl>
                                          <p:spTgt spid="18"/>
                                        </p:tgtEl>
                                        <p:attrNameLst>
                                          <p:attrName>style.rotation</p:attrName>
                                        </p:attrNameLst>
                                      </p:cBhvr>
                                      <p:tavLst>
                                        <p:tav tm="0">
                                          <p:val>
                                            <p:fltVal val="360.000000"/>
                                          </p:val>
                                        </p:tav>
                                        <p:tav tm="100000">
                                          <p:val>
                                            <p:fltVal val="0.000000"/>
                                          </p:val>
                                        </p:tav>
                                      </p:tavLst>
                                    </p:anim>
                                    <p:animEffect transition="in" filter="fade">
                                      <p:cBhvr>
                                        <p:cTn id="65" dur="1000"/>
                                        <p:tgtEl>
                                          <p:spTgt spid="18"/>
                                        </p:tgtEl>
                                      </p:cBhvr>
                                    </p:animEffect>
                                  </p:childTnLst>
                                </p:cTn>
                              </p:par>
                              <p:par>
                                <p:cTn id="66" presetID="22" presetClass="entr" presetSubtype="8" fill="hold" nodeType="withEffect">
                                  <p:stCondLst>
                                    <p:cond delay="25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750"/>
                                        <p:tgtEl>
                                          <p:spTgt spid="19"/>
                                        </p:tgtEl>
                                      </p:cBhvr>
                                    </p:animEffect>
                                  </p:childTnLst>
                                </p:cTn>
                              </p:par>
                              <p:par>
                                <p:cTn id="69" presetID="31" presetClass="entr" presetSubtype="0" fill="hold" grpId="0" nodeType="withEffect">
                                  <p:stCondLst>
                                    <p:cond delay="500"/>
                                  </p:stCondLst>
                                  <p:iterate type="lt">
                                    <p:tmPct val="490"/>
                                  </p:iterate>
                                  <p:childTnLst>
                                    <p:set>
                                      <p:cBhvr>
                                        <p:cTn id="70" dur="1" fill="hold">
                                          <p:stCondLst>
                                            <p:cond delay="0"/>
                                          </p:stCondLst>
                                        </p:cTn>
                                        <p:tgtEl>
                                          <p:spTgt spid="17"/>
                                        </p:tgtEl>
                                        <p:attrNameLst>
                                          <p:attrName>style.visibility</p:attrName>
                                        </p:attrNameLst>
                                      </p:cBhvr>
                                      <p:to>
                                        <p:strVal val="visible"/>
                                      </p:to>
                                    </p:set>
                                    <p:anim calcmode="lin" valueType="num">
                                      <p:cBhvr>
                                        <p:cTn id="71" dur="750" fill="hold"/>
                                        <p:tgtEl>
                                          <p:spTgt spid="17"/>
                                        </p:tgtEl>
                                        <p:attrNameLst>
                                          <p:attrName>ppt_w</p:attrName>
                                        </p:attrNameLst>
                                      </p:cBhvr>
                                      <p:tavLst>
                                        <p:tav tm="0">
                                          <p:val>
                                            <p:fltVal val="0.000000"/>
                                          </p:val>
                                        </p:tav>
                                        <p:tav tm="100000">
                                          <p:val>
                                            <p:strVal val="#ppt_w"/>
                                          </p:val>
                                        </p:tav>
                                      </p:tavLst>
                                    </p:anim>
                                    <p:anim calcmode="lin" valueType="num">
                                      <p:cBhvr>
                                        <p:cTn id="72" dur="750" fill="hold"/>
                                        <p:tgtEl>
                                          <p:spTgt spid="17"/>
                                        </p:tgtEl>
                                        <p:attrNameLst>
                                          <p:attrName>ppt_h</p:attrName>
                                        </p:attrNameLst>
                                      </p:cBhvr>
                                      <p:tavLst>
                                        <p:tav tm="0">
                                          <p:val>
                                            <p:fltVal val="0.000000"/>
                                          </p:val>
                                        </p:tav>
                                        <p:tav tm="100000">
                                          <p:val>
                                            <p:strVal val="#ppt_h"/>
                                          </p:val>
                                        </p:tav>
                                      </p:tavLst>
                                    </p:anim>
                                    <p:anim calcmode="lin" valueType="num">
                                      <p:cBhvr>
                                        <p:cTn id="73" dur="750" fill="hold"/>
                                        <p:tgtEl>
                                          <p:spTgt spid="17"/>
                                        </p:tgtEl>
                                        <p:attrNameLst>
                                          <p:attrName>style.rotation</p:attrName>
                                        </p:attrNameLst>
                                      </p:cBhvr>
                                      <p:tavLst>
                                        <p:tav tm="0">
                                          <p:val>
                                            <p:fltVal val="90.000000"/>
                                          </p:val>
                                        </p:tav>
                                        <p:tav tm="100000">
                                          <p:val>
                                            <p:fltVal val="0.000000"/>
                                          </p:val>
                                        </p:tav>
                                      </p:tavLst>
                                    </p:anim>
                                    <p:animEffect transition="in" filter="fade">
                                      <p:cBhvr>
                                        <p:cTn id="74" dur="750"/>
                                        <p:tgtEl>
                                          <p:spTgt spid="17"/>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000000"/>
                                          </p:val>
                                        </p:tav>
                                        <p:tav tm="100000">
                                          <p:val>
                                            <p:strVal val="#ppt_w"/>
                                          </p:val>
                                        </p:tav>
                                      </p:tavLst>
                                    </p:anim>
                                    <p:anim calcmode="lin" valueType="num">
                                      <p:cBhvr>
                                        <p:cTn id="78" dur="1000" fill="hold"/>
                                        <p:tgtEl>
                                          <p:spTgt spid="21"/>
                                        </p:tgtEl>
                                        <p:attrNameLst>
                                          <p:attrName>ppt_h</p:attrName>
                                        </p:attrNameLst>
                                      </p:cBhvr>
                                      <p:tavLst>
                                        <p:tav tm="0">
                                          <p:val>
                                            <p:fltVal val="0.000000"/>
                                          </p:val>
                                        </p:tav>
                                        <p:tav tm="100000">
                                          <p:val>
                                            <p:strVal val="#ppt_h"/>
                                          </p:val>
                                        </p:tav>
                                      </p:tavLst>
                                    </p:anim>
                                    <p:anim calcmode="lin" valueType="num">
                                      <p:cBhvr>
                                        <p:cTn id="79" dur="1000" fill="hold"/>
                                        <p:tgtEl>
                                          <p:spTgt spid="21"/>
                                        </p:tgtEl>
                                        <p:attrNameLst>
                                          <p:attrName>style.rotation</p:attrName>
                                        </p:attrNameLst>
                                      </p:cBhvr>
                                      <p:tavLst>
                                        <p:tav tm="0">
                                          <p:val>
                                            <p:fltVal val="360.000000"/>
                                          </p:val>
                                        </p:tav>
                                        <p:tav tm="100000">
                                          <p:val>
                                            <p:fltVal val="0.000000"/>
                                          </p:val>
                                        </p:tav>
                                      </p:tavLst>
                                    </p:anim>
                                    <p:animEffect transition="in" filter="fade">
                                      <p:cBhvr>
                                        <p:cTn id="80" dur="1000"/>
                                        <p:tgtEl>
                                          <p:spTgt spid="21"/>
                                        </p:tgtEl>
                                      </p:cBhvr>
                                    </p:animEffect>
                                  </p:childTnLst>
                                </p:cTn>
                              </p:par>
                              <p:par>
                                <p:cTn id="81" presetID="22" presetClass="entr" presetSubtype="8" fill="hold" nodeType="withEffect">
                                  <p:stCondLst>
                                    <p:cond delay="25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750"/>
                                        <p:tgtEl>
                                          <p:spTgt spid="22"/>
                                        </p:tgtEl>
                                      </p:cBhvr>
                                    </p:animEffect>
                                  </p:childTnLst>
                                </p:cTn>
                              </p:par>
                              <p:par>
                                <p:cTn id="84" presetID="31" presetClass="entr" presetSubtype="0" fill="hold" grpId="0" nodeType="withEffect">
                                  <p:stCondLst>
                                    <p:cond delay="500"/>
                                  </p:stCondLst>
                                  <p:iterate type="lt">
                                    <p:tmPct val="490"/>
                                  </p:iterate>
                                  <p:childTnLst>
                                    <p:set>
                                      <p:cBhvr>
                                        <p:cTn id="85" dur="1" fill="hold">
                                          <p:stCondLst>
                                            <p:cond delay="0"/>
                                          </p:stCondLst>
                                        </p:cTn>
                                        <p:tgtEl>
                                          <p:spTgt spid="20"/>
                                        </p:tgtEl>
                                        <p:attrNameLst>
                                          <p:attrName>style.visibility</p:attrName>
                                        </p:attrNameLst>
                                      </p:cBhvr>
                                      <p:to>
                                        <p:strVal val="visible"/>
                                      </p:to>
                                    </p:set>
                                    <p:anim calcmode="lin" valueType="num">
                                      <p:cBhvr>
                                        <p:cTn id="86" dur="750" fill="hold"/>
                                        <p:tgtEl>
                                          <p:spTgt spid="20"/>
                                        </p:tgtEl>
                                        <p:attrNameLst>
                                          <p:attrName>ppt_w</p:attrName>
                                        </p:attrNameLst>
                                      </p:cBhvr>
                                      <p:tavLst>
                                        <p:tav tm="0">
                                          <p:val>
                                            <p:fltVal val="0.000000"/>
                                          </p:val>
                                        </p:tav>
                                        <p:tav tm="100000">
                                          <p:val>
                                            <p:strVal val="#ppt_w"/>
                                          </p:val>
                                        </p:tav>
                                      </p:tavLst>
                                    </p:anim>
                                    <p:anim calcmode="lin" valueType="num">
                                      <p:cBhvr>
                                        <p:cTn id="87" dur="750" fill="hold"/>
                                        <p:tgtEl>
                                          <p:spTgt spid="20"/>
                                        </p:tgtEl>
                                        <p:attrNameLst>
                                          <p:attrName>ppt_h</p:attrName>
                                        </p:attrNameLst>
                                      </p:cBhvr>
                                      <p:tavLst>
                                        <p:tav tm="0">
                                          <p:val>
                                            <p:fltVal val="0.000000"/>
                                          </p:val>
                                        </p:tav>
                                        <p:tav tm="100000">
                                          <p:val>
                                            <p:strVal val="#ppt_h"/>
                                          </p:val>
                                        </p:tav>
                                      </p:tavLst>
                                    </p:anim>
                                    <p:anim calcmode="lin" valueType="num">
                                      <p:cBhvr>
                                        <p:cTn id="88" dur="750" fill="hold"/>
                                        <p:tgtEl>
                                          <p:spTgt spid="20"/>
                                        </p:tgtEl>
                                        <p:attrNameLst>
                                          <p:attrName>style.rotation</p:attrName>
                                        </p:attrNameLst>
                                      </p:cBhvr>
                                      <p:tavLst>
                                        <p:tav tm="0">
                                          <p:val>
                                            <p:fltVal val="90.000000"/>
                                          </p:val>
                                        </p:tav>
                                        <p:tav tm="100000">
                                          <p:val>
                                            <p:fltVal val="0.000000"/>
                                          </p:val>
                                        </p:tav>
                                      </p:tavLst>
                                    </p:anim>
                                    <p:animEffect transition="in" filter="fade">
                                      <p:cBhvr>
                                        <p:cTn id="8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p:bldP spid="6" grpId="0"/>
      <p:bldP spid="10" grpId="0"/>
      <p:bldP spid="12" grpId="0" animBg="1"/>
      <p:bldP spid="14" grpId="0"/>
      <p:bldP spid="15" grpId="0" animBg="1"/>
      <p:bldP spid="17" grpId="0"/>
      <p:bldP spid="18" grpId="0" animBg="1"/>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3" name="直接连接符 22"/>
          <p:cNvCxnSpPr/>
          <p:nvPr/>
        </p:nvCxnSpPr>
        <p:spPr>
          <a:xfrm>
            <a:off x="3584575" y="831850"/>
            <a:ext cx="0" cy="5208588"/>
          </a:xfrm>
          <a:prstGeom prst="line">
            <a:avLst/>
          </a:prstGeom>
          <a:ln w="6350" cap="flat" cmpd="sng">
            <a:solidFill>
              <a:srgbClr val="C00000"/>
            </a:solidFill>
            <a:prstDash val="solid"/>
            <a:miter/>
            <a:headEnd type="none" w="med" len="med"/>
            <a:tailEnd type="none" w="med" len="med"/>
          </a:ln>
        </p:spPr>
      </p:cxnSp>
      <p:grpSp>
        <p:nvGrpSpPr>
          <p:cNvPr id="24" name="组合 23"/>
          <p:cNvGrpSpPr/>
          <p:nvPr/>
        </p:nvGrpSpPr>
        <p:grpSpPr>
          <a:xfrm>
            <a:off x="566738" y="1782763"/>
            <a:ext cx="2114550" cy="3136900"/>
            <a:chOff x="469265" y="3101406"/>
            <a:chExt cx="2114550" cy="2114550"/>
          </a:xfrm>
        </p:grpSpPr>
        <p:sp>
          <p:nvSpPr>
            <p:cNvPr id="25" name="矩形 24"/>
            <p:cNvSpPr/>
            <p:nvPr/>
          </p:nvSpPr>
          <p:spPr>
            <a:xfrm>
              <a:off x="469265" y="3101406"/>
              <a:ext cx="2114550" cy="21145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机构编制</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工作必须</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遵循原则</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558392" y="3623101"/>
              <a:ext cx="1935389" cy="310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endParaRPr>
            </a:p>
          </p:txBody>
        </p:sp>
      </p:grpSp>
      <p:sp>
        <p:nvSpPr>
          <p:cNvPr id="27" name="燕尾形 68"/>
          <p:cNvSpPr/>
          <p:nvPr/>
        </p:nvSpPr>
        <p:spPr>
          <a:xfrm>
            <a:off x="2962275" y="3179763"/>
            <a:ext cx="341313" cy="342900"/>
          </a:xfrm>
          <a:prstGeom prst="chevron">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4375150" y="1566863"/>
            <a:ext cx="7491413" cy="175418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坚持党对机构编制工作的集中统一领导，坚决维护习近平总书记党中央的核心、全党的核心地位，坚决维护党中央权威和集中统一领导，坚持民主集中制，把加强党的领导贯彻到机构编制工作的各方面和全过程，完善保证党的全面领导，始终总揽全局、协调各方的制度安排，有效实施党中央方针政策。</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9" name="椭圆 28"/>
          <p:cNvSpPr/>
          <p:nvPr/>
        </p:nvSpPr>
        <p:spPr>
          <a:xfrm>
            <a:off x="3303588" y="1095375"/>
            <a:ext cx="560388"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1</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cxnSp>
        <p:nvCxnSpPr>
          <p:cNvPr id="30" name="直接箭头连接符 29"/>
          <p:cNvCxnSpPr>
            <a:stCxn id="29" idx="6"/>
          </p:cNvCxnSpPr>
          <p:nvPr/>
        </p:nvCxnSpPr>
        <p:spPr>
          <a:xfrm>
            <a:off x="3863975" y="1374775"/>
            <a:ext cx="457200" cy="0"/>
          </a:xfrm>
          <a:prstGeom prst="straightConnector1">
            <a:avLst/>
          </a:prstGeom>
          <a:ln w="6350" cap="flat" cmpd="sng">
            <a:solidFill>
              <a:srgbClr val="C00000"/>
            </a:solidFill>
            <a:prstDash val="solid"/>
            <a:miter/>
            <a:headEnd type="none" w="med" len="med"/>
            <a:tailEnd type="triangle" w="med" len="med"/>
          </a:ln>
        </p:spPr>
      </p:cxnSp>
      <p:sp>
        <p:nvSpPr>
          <p:cNvPr id="31" name="PA-1022145"/>
          <p:cNvSpPr/>
          <p:nvPr>
            <p:custDataLst>
              <p:tags r:id="rId1"/>
            </p:custDataLst>
          </p:nvPr>
        </p:nvSpPr>
        <p:spPr>
          <a:xfrm>
            <a:off x="4457700" y="1116013"/>
            <a:ext cx="3505200"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坚持党管机构编制</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4343400" y="3968750"/>
            <a:ext cx="7491413" cy="2160588"/>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适应新时代新形势新要求，力求科学合理、权责一致，科学审慎设置党和国家机构，统筹谋划好党和国家机构职能体系建设；</a:t>
            </a:r>
            <a:endParaRPr kumimoji="0" lang="en-US" altLang="zh-CN"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力求有统有分、有主有次，理顺党的领导体系和政府治理体系、武装力量体系、群团工作体系之间的领导指挥关系，明确其他各个体系的职责定位，完善党和国家机构布局；</a:t>
            </a:r>
            <a:endParaRPr kumimoji="0" lang="en-US" altLang="zh-CN"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力求履职到位、流程通畅，统筹干部和机构编制资源，提高各类组织机构贯彻落实党的决策部署的效率，构建运行顺畅、充满活力、令行禁止的工作体系。</a:t>
            </a:r>
            <a:endParaRPr kumimoji="0" lang="zh-CN" altLang="zh-CN"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3" name="椭圆 32"/>
          <p:cNvSpPr/>
          <p:nvPr/>
        </p:nvSpPr>
        <p:spPr>
          <a:xfrm>
            <a:off x="3303588" y="3497263"/>
            <a:ext cx="560388"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2</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cxnSp>
        <p:nvCxnSpPr>
          <p:cNvPr id="34" name="直接箭头连接符 33"/>
          <p:cNvCxnSpPr>
            <a:stCxn id="33" idx="6"/>
          </p:cNvCxnSpPr>
          <p:nvPr/>
        </p:nvCxnSpPr>
        <p:spPr>
          <a:xfrm>
            <a:off x="3863975" y="3776663"/>
            <a:ext cx="457200" cy="0"/>
          </a:xfrm>
          <a:prstGeom prst="straightConnector1">
            <a:avLst/>
          </a:prstGeom>
          <a:ln w="6350" cap="flat" cmpd="sng">
            <a:solidFill>
              <a:srgbClr val="C00000"/>
            </a:solidFill>
            <a:prstDash val="solid"/>
            <a:miter/>
            <a:headEnd type="none" w="med" len="med"/>
            <a:tailEnd type="triangle" w="med" len="med"/>
          </a:ln>
        </p:spPr>
      </p:cxnSp>
      <p:sp>
        <p:nvSpPr>
          <p:cNvPr id="35" name="PA-1022145"/>
          <p:cNvSpPr/>
          <p:nvPr>
            <p:custDataLst>
              <p:tags r:id="rId2"/>
            </p:custDataLst>
          </p:nvPr>
        </p:nvSpPr>
        <p:spPr>
          <a:xfrm>
            <a:off x="4457700" y="3517900"/>
            <a:ext cx="3505200"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坚持优化协同高效</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316038" y="254000"/>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总则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 name="矩形 1"/>
          <p:cNvSpPr/>
          <p:nvPr/>
        </p:nvSpPr>
        <p:spPr>
          <a:xfrm>
            <a:off x="0" y="3105150"/>
            <a:ext cx="466725" cy="64770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000000"/>
                                          </p:val>
                                        </p:tav>
                                        <p:tav tm="100000">
                                          <p:val>
                                            <p:strVal val="#ppt_w"/>
                                          </p:val>
                                        </p:tav>
                                      </p:tavLst>
                                    </p:anim>
                                    <p:anim calcmode="lin" valueType="num">
                                      <p:cBhvr>
                                        <p:cTn id="8" dur="500" fill="hold"/>
                                        <p:tgtEl>
                                          <p:spTgt spid="24"/>
                                        </p:tgtEl>
                                        <p:attrNameLst>
                                          <p:attrName>ppt_h</p:attrName>
                                        </p:attrNameLst>
                                      </p:cBhvr>
                                      <p:tavLst>
                                        <p:tav tm="0">
                                          <p:val>
                                            <p:fltVal val="0.00000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ppt_x</p:attrName>
                                        </p:attrNameLst>
                                      </p:cBhvr>
                                      <p:tavLst>
                                        <p:tav tm="0">
                                          <p:val>
                                            <p:strVal val="#ppt_x-#ppt_w*1.125000"/>
                                          </p:val>
                                        </p:tav>
                                        <p:tav tm="100000">
                                          <p:val>
                                            <p:strVal val="#ppt_x"/>
                                          </p:val>
                                        </p:tav>
                                      </p:tavLst>
                                    </p:anim>
                                    <p:animEffect transition="in" filter="wipe(right)">
                                      <p:cBhvr>
                                        <p:cTn id="14" dur="500"/>
                                        <p:tgtEl>
                                          <p:spTgt spid="27"/>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000000"/>
                                          </p:val>
                                        </p:tav>
                                        <p:tav tm="100000">
                                          <p:val>
                                            <p:strVal val="#ppt_w"/>
                                          </p:val>
                                        </p:tav>
                                      </p:tavLst>
                                    </p:anim>
                                    <p:anim calcmode="lin" valueType="num">
                                      <p:cBhvr>
                                        <p:cTn id="21" dur="1000" fill="hold"/>
                                        <p:tgtEl>
                                          <p:spTgt spid="29"/>
                                        </p:tgtEl>
                                        <p:attrNameLst>
                                          <p:attrName>ppt_h</p:attrName>
                                        </p:attrNameLst>
                                      </p:cBhvr>
                                      <p:tavLst>
                                        <p:tav tm="0">
                                          <p:val>
                                            <p:fltVal val="0.000000"/>
                                          </p:val>
                                        </p:tav>
                                        <p:tav tm="100000">
                                          <p:val>
                                            <p:strVal val="#ppt_h"/>
                                          </p:val>
                                        </p:tav>
                                      </p:tavLst>
                                    </p:anim>
                                    <p:anim calcmode="lin" valueType="num">
                                      <p:cBhvr>
                                        <p:cTn id="22" dur="1000" fill="hold"/>
                                        <p:tgtEl>
                                          <p:spTgt spid="29"/>
                                        </p:tgtEl>
                                        <p:attrNameLst>
                                          <p:attrName>style.rotation</p:attrName>
                                        </p:attrNameLst>
                                      </p:cBhvr>
                                      <p:tavLst>
                                        <p:tav tm="0">
                                          <p:val>
                                            <p:fltVal val="360.000000"/>
                                          </p:val>
                                        </p:tav>
                                        <p:tav tm="100000">
                                          <p:val>
                                            <p:fltVal val="0.000000"/>
                                          </p:val>
                                        </p:tav>
                                      </p:tavLst>
                                    </p:anim>
                                    <p:animEffect transition="in" filter="fade">
                                      <p:cBhvr>
                                        <p:cTn id="23" dur="1000"/>
                                        <p:tgtEl>
                                          <p:spTgt spid="29"/>
                                        </p:tgtEl>
                                      </p:cBhvr>
                                    </p:animEffect>
                                  </p:childTnLst>
                                </p:cTn>
                              </p:par>
                              <p:par>
                                <p:cTn id="24" presetID="22" presetClass="entr" presetSubtype="8" fill="hold"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750"/>
                                        <p:tgtEl>
                                          <p:spTgt spid="30"/>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1000"/>
                                        <p:tgtEl>
                                          <p:spTgt spid="31"/>
                                        </p:tgtEl>
                                      </p:cBhvr>
                                    </p:animEffect>
                                  </p:childTnLst>
                                </p:cTn>
                              </p:par>
                              <p:par>
                                <p:cTn id="31" presetID="31" presetClass="entr" presetSubtype="0" fill="hold" grpId="0" nodeType="withEffect">
                                  <p:stCondLst>
                                    <p:cond delay="500"/>
                                  </p:stCondLst>
                                  <p:iterate type="lt">
                                    <p:tmPct val="490"/>
                                  </p:iterate>
                                  <p:childTnLst>
                                    <p:set>
                                      <p:cBhvr>
                                        <p:cTn id="32" dur="1" fill="hold">
                                          <p:stCondLst>
                                            <p:cond delay="0"/>
                                          </p:stCondLst>
                                        </p:cTn>
                                        <p:tgtEl>
                                          <p:spTgt spid="28"/>
                                        </p:tgtEl>
                                        <p:attrNameLst>
                                          <p:attrName>style.visibility</p:attrName>
                                        </p:attrNameLst>
                                      </p:cBhvr>
                                      <p:to>
                                        <p:strVal val="visible"/>
                                      </p:to>
                                    </p:set>
                                    <p:anim calcmode="lin" valueType="num">
                                      <p:cBhvr>
                                        <p:cTn id="33" dur="750" fill="hold"/>
                                        <p:tgtEl>
                                          <p:spTgt spid="28"/>
                                        </p:tgtEl>
                                        <p:attrNameLst>
                                          <p:attrName>ppt_w</p:attrName>
                                        </p:attrNameLst>
                                      </p:cBhvr>
                                      <p:tavLst>
                                        <p:tav tm="0">
                                          <p:val>
                                            <p:fltVal val="0.000000"/>
                                          </p:val>
                                        </p:tav>
                                        <p:tav tm="100000">
                                          <p:val>
                                            <p:strVal val="#ppt_w"/>
                                          </p:val>
                                        </p:tav>
                                      </p:tavLst>
                                    </p:anim>
                                    <p:anim calcmode="lin" valueType="num">
                                      <p:cBhvr>
                                        <p:cTn id="34" dur="750" fill="hold"/>
                                        <p:tgtEl>
                                          <p:spTgt spid="28"/>
                                        </p:tgtEl>
                                        <p:attrNameLst>
                                          <p:attrName>ppt_h</p:attrName>
                                        </p:attrNameLst>
                                      </p:cBhvr>
                                      <p:tavLst>
                                        <p:tav tm="0">
                                          <p:val>
                                            <p:fltVal val="0.000000"/>
                                          </p:val>
                                        </p:tav>
                                        <p:tav tm="100000">
                                          <p:val>
                                            <p:strVal val="#ppt_h"/>
                                          </p:val>
                                        </p:tav>
                                      </p:tavLst>
                                    </p:anim>
                                    <p:anim calcmode="lin" valueType="num">
                                      <p:cBhvr>
                                        <p:cTn id="35" dur="750" fill="hold"/>
                                        <p:tgtEl>
                                          <p:spTgt spid="28"/>
                                        </p:tgtEl>
                                        <p:attrNameLst>
                                          <p:attrName>style.rotation</p:attrName>
                                        </p:attrNameLst>
                                      </p:cBhvr>
                                      <p:tavLst>
                                        <p:tav tm="0">
                                          <p:val>
                                            <p:fltVal val="90.000000"/>
                                          </p:val>
                                        </p:tav>
                                        <p:tav tm="100000">
                                          <p:val>
                                            <p:fltVal val="0.000000"/>
                                          </p:val>
                                        </p:tav>
                                      </p:tavLst>
                                    </p:anim>
                                    <p:animEffect transition="in" filter="fade">
                                      <p:cBhvr>
                                        <p:cTn id="36" dur="750"/>
                                        <p:tgtEl>
                                          <p:spTgt spid="28"/>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000000"/>
                                          </p:val>
                                        </p:tav>
                                        <p:tav tm="100000">
                                          <p:val>
                                            <p:strVal val="#ppt_w"/>
                                          </p:val>
                                        </p:tav>
                                      </p:tavLst>
                                    </p:anim>
                                    <p:anim calcmode="lin" valueType="num">
                                      <p:cBhvr>
                                        <p:cTn id="40" dur="1000" fill="hold"/>
                                        <p:tgtEl>
                                          <p:spTgt spid="33"/>
                                        </p:tgtEl>
                                        <p:attrNameLst>
                                          <p:attrName>ppt_h</p:attrName>
                                        </p:attrNameLst>
                                      </p:cBhvr>
                                      <p:tavLst>
                                        <p:tav tm="0">
                                          <p:val>
                                            <p:fltVal val="0.000000"/>
                                          </p:val>
                                        </p:tav>
                                        <p:tav tm="100000">
                                          <p:val>
                                            <p:strVal val="#ppt_h"/>
                                          </p:val>
                                        </p:tav>
                                      </p:tavLst>
                                    </p:anim>
                                    <p:anim calcmode="lin" valueType="num">
                                      <p:cBhvr>
                                        <p:cTn id="41" dur="1000" fill="hold"/>
                                        <p:tgtEl>
                                          <p:spTgt spid="33"/>
                                        </p:tgtEl>
                                        <p:attrNameLst>
                                          <p:attrName>style.rotation</p:attrName>
                                        </p:attrNameLst>
                                      </p:cBhvr>
                                      <p:tavLst>
                                        <p:tav tm="0">
                                          <p:val>
                                            <p:fltVal val="360.000000"/>
                                          </p:val>
                                        </p:tav>
                                        <p:tav tm="100000">
                                          <p:val>
                                            <p:fltVal val="0.000000"/>
                                          </p:val>
                                        </p:tav>
                                      </p:tavLst>
                                    </p:anim>
                                    <p:animEffect transition="in" filter="fade">
                                      <p:cBhvr>
                                        <p:cTn id="42" dur="1000"/>
                                        <p:tgtEl>
                                          <p:spTgt spid="33"/>
                                        </p:tgtEl>
                                      </p:cBhvr>
                                    </p:animEffect>
                                  </p:childTnLst>
                                </p:cTn>
                              </p:par>
                              <p:par>
                                <p:cTn id="43" presetID="22" presetClass="entr" presetSubtype="8" fill="hold" nodeType="withEffect">
                                  <p:stCondLst>
                                    <p:cond delay="25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3235"/>
                            </p:stCondLst>
                            <p:childTnLst>
                              <p:par>
                                <p:cTn id="47" presetID="22" presetClass="entr" presetSubtype="8"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1000"/>
                                        <p:tgtEl>
                                          <p:spTgt spid="35"/>
                                        </p:tgtEl>
                                      </p:cBhvr>
                                    </p:animEffect>
                                  </p:childTnLst>
                                </p:cTn>
                              </p:par>
                              <p:par>
                                <p:cTn id="50" presetID="31" presetClass="entr" presetSubtype="0" fill="hold" grpId="0" nodeType="withEffect">
                                  <p:stCondLst>
                                    <p:cond delay="500"/>
                                  </p:stCondLst>
                                  <p:iterate type="lt">
                                    <p:tmPct val="490"/>
                                  </p:iterate>
                                  <p:childTnLst>
                                    <p:set>
                                      <p:cBhvr>
                                        <p:cTn id="51" dur="1" fill="hold">
                                          <p:stCondLst>
                                            <p:cond delay="0"/>
                                          </p:stCondLst>
                                        </p:cTn>
                                        <p:tgtEl>
                                          <p:spTgt spid="32"/>
                                        </p:tgtEl>
                                        <p:attrNameLst>
                                          <p:attrName>style.visibility</p:attrName>
                                        </p:attrNameLst>
                                      </p:cBhvr>
                                      <p:to>
                                        <p:strVal val="visible"/>
                                      </p:to>
                                    </p:set>
                                    <p:anim calcmode="lin" valueType="num">
                                      <p:cBhvr>
                                        <p:cTn id="52" dur="750" fill="hold"/>
                                        <p:tgtEl>
                                          <p:spTgt spid="32"/>
                                        </p:tgtEl>
                                        <p:attrNameLst>
                                          <p:attrName>ppt_w</p:attrName>
                                        </p:attrNameLst>
                                      </p:cBhvr>
                                      <p:tavLst>
                                        <p:tav tm="0">
                                          <p:val>
                                            <p:fltVal val="0.000000"/>
                                          </p:val>
                                        </p:tav>
                                        <p:tav tm="100000">
                                          <p:val>
                                            <p:strVal val="#ppt_w"/>
                                          </p:val>
                                        </p:tav>
                                      </p:tavLst>
                                    </p:anim>
                                    <p:anim calcmode="lin" valueType="num">
                                      <p:cBhvr>
                                        <p:cTn id="53" dur="750" fill="hold"/>
                                        <p:tgtEl>
                                          <p:spTgt spid="32"/>
                                        </p:tgtEl>
                                        <p:attrNameLst>
                                          <p:attrName>ppt_h</p:attrName>
                                        </p:attrNameLst>
                                      </p:cBhvr>
                                      <p:tavLst>
                                        <p:tav tm="0">
                                          <p:val>
                                            <p:fltVal val="0.000000"/>
                                          </p:val>
                                        </p:tav>
                                        <p:tav tm="100000">
                                          <p:val>
                                            <p:strVal val="#ppt_h"/>
                                          </p:val>
                                        </p:tav>
                                      </p:tavLst>
                                    </p:anim>
                                    <p:anim calcmode="lin" valueType="num">
                                      <p:cBhvr>
                                        <p:cTn id="54" dur="750" fill="hold"/>
                                        <p:tgtEl>
                                          <p:spTgt spid="32"/>
                                        </p:tgtEl>
                                        <p:attrNameLst>
                                          <p:attrName>style.rotation</p:attrName>
                                        </p:attrNameLst>
                                      </p:cBhvr>
                                      <p:tavLst>
                                        <p:tav tm="0">
                                          <p:val>
                                            <p:fltVal val="90.000000"/>
                                          </p:val>
                                        </p:tav>
                                        <p:tav tm="100000">
                                          <p:val>
                                            <p:fltVal val="0.000000"/>
                                          </p:val>
                                        </p:tav>
                                      </p:tavLst>
                                    </p:anim>
                                    <p:animEffect transition="in" filter="fade">
                                      <p:cBhvr>
                                        <p:cTn id="5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1" grpId="0" animBg="1"/>
      <p:bldP spid="32" grpId="0"/>
      <p:bldP spid="33"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a:off x="1919288" y="2908300"/>
            <a:ext cx="8507412" cy="0"/>
          </a:xfrm>
          <a:prstGeom prst="line">
            <a:avLst/>
          </a:prstGeom>
          <a:ln w="6350" cap="flat" cmpd="sng">
            <a:solidFill>
              <a:srgbClr val="C00000"/>
            </a:solidFill>
            <a:prstDash val="solid"/>
            <a:miter/>
            <a:headEnd type="none" w="med" len="med"/>
            <a:tailEnd type="none" w="med" len="med"/>
          </a:ln>
        </p:spPr>
      </p:cxnSp>
      <p:grpSp>
        <p:nvGrpSpPr>
          <p:cNvPr id="4" name="组合 3"/>
          <p:cNvGrpSpPr/>
          <p:nvPr/>
        </p:nvGrpSpPr>
        <p:grpSpPr>
          <a:xfrm>
            <a:off x="1674813" y="931863"/>
            <a:ext cx="7383462" cy="820737"/>
            <a:chOff x="523875" y="3114675"/>
            <a:chExt cx="2114550" cy="2114550"/>
          </a:xfrm>
        </p:grpSpPr>
        <p:sp>
          <p:nvSpPr>
            <p:cNvPr id="5" name="矩形 4"/>
            <p:cNvSpPr/>
            <p:nvPr/>
          </p:nvSpPr>
          <p:spPr>
            <a:xfrm>
              <a:off x="523875" y="3114675"/>
              <a:ext cx="2114550" cy="21145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机构编制工作必须遵循原则</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5"/>
            <p:cNvSpPr/>
            <p:nvPr/>
          </p:nvSpPr>
          <p:spPr>
            <a:xfrm>
              <a:off x="613455" y="3189417"/>
              <a:ext cx="1935389" cy="18215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40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endParaRPr>
            </a:p>
          </p:txBody>
        </p:sp>
      </p:grpSp>
      <p:sp>
        <p:nvSpPr>
          <p:cNvPr id="7" name="燕尾形 68"/>
          <p:cNvSpPr/>
          <p:nvPr/>
        </p:nvSpPr>
        <p:spPr>
          <a:xfrm>
            <a:off x="-1458912" y="1235075"/>
            <a:ext cx="342900" cy="342900"/>
          </a:xfrm>
          <a:prstGeom prst="chevron">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312738" y="3257550"/>
            <a:ext cx="4989513" cy="1901825"/>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贯彻编制就是法制的要求，机构编制一经确定必须严格执行，录（聘）用人员、配备干部、核拨人员经费等应当以机构编制为基本依据。用法治思维和法治方式维护机构编制的权威性和严肃性，切实把机构编制工作纳入法治化轨道。加快完善机构编制党内法规和国家法律法规并有效实施，依据国家法律法规有关规定履行法定程序。</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椭圆 8"/>
          <p:cNvSpPr/>
          <p:nvPr/>
        </p:nvSpPr>
        <p:spPr>
          <a:xfrm>
            <a:off x="2097088" y="1998663"/>
            <a:ext cx="560388" cy="561975"/>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3</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1" name="PA-1022145"/>
          <p:cNvSpPr/>
          <p:nvPr>
            <p:custDataLst>
              <p:tags r:id="rId1"/>
            </p:custDataLst>
          </p:nvPr>
        </p:nvSpPr>
        <p:spPr>
          <a:xfrm>
            <a:off x="625475" y="2671763"/>
            <a:ext cx="3505200"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rPr>
              <a:t>坚持机构编制刚性约束</a:t>
            </a:r>
            <a:endPar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矩形 11"/>
          <p:cNvSpPr/>
          <p:nvPr/>
        </p:nvSpPr>
        <p:spPr>
          <a:xfrm>
            <a:off x="6316663" y="3341688"/>
            <a:ext cx="4038600" cy="1901825"/>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适应经济社会发展变化和财政保障能力，管住管好用活机构编制，严控总量、统筹使用，科学增减，不断提升机构编制资源使用效益。妥善处理严控机构编制与满足发展需要之间的关系，围绕中心、服务大局，保障党和国家事业发展，更好满足人民日益增长的美好生活需要。</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椭圆 12"/>
          <p:cNvSpPr/>
          <p:nvPr/>
        </p:nvSpPr>
        <p:spPr>
          <a:xfrm>
            <a:off x="7927975" y="1998663"/>
            <a:ext cx="560388"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4</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PA-1022145"/>
          <p:cNvSpPr/>
          <p:nvPr>
            <p:custDataLst>
              <p:tags r:id="rId2"/>
            </p:custDataLst>
          </p:nvPr>
        </p:nvSpPr>
        <p:spPr>
          <a:xfrm>
            <a:off x="6086475" y="2690813"/>
            <a:ext cx="4645025"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rPr>
              <a:t>坚持机构编制瘦身与健身相结合</a:t>
            </a:r>
            <a:endPar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矩形 15"/>
          <p:cNvSpPr/>
          <p:nvPr/>
        </p:nvSpPr>
        <p:spPr>
          <a:xfrm>
            <a:off x="1316038" y="254000"/>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总则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19" name="矩形 18"/>
          <p:cNvSpPr/>
          <p:nvPr/>
        </p:nvSpPr>
        <p:spPr>
          <a:xfrm>
            <a:off x="5589588" y="3108325"/>
            <a:ext cx="114300" cy="22431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690563" y="1082675"/>
            <a:ext cx="465138" cy="64770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000000"/>
                                          </p:val>
                                        </p:tav>
                                        <p:tav tm="100000">
                                          <p:val>
                                            <p:strVal val="#ppt_w"/>
                                          </p:val>
                                        </p:tav>
                                      </p:tavLst>
                                    </p:anim>
                                    <p:anim calcmode="lin" valueType="num">
                                      <p:cBhvr>
                                        <p:cTn id="21" dur="1000" fill="hold"/>
                                        <p:tgtEl>
                                          <p:spTgt spid="9"/>
                                        </p:tgtEl>
                                        <p:attrNameLst>
                                          <p:attrName>ppt_h</p:attrName>
                                        </p:attrNameLst>
                                      </p:cBhvr>
                                      <p:tavLst>
                                        <p:tav tm="0">
                                          <p:val>
                                            <p:fltVal val="0.000000"/>
                                          </p:val>
                                        </p:tav>
                                        <p:tav tm="100000">
                                          <p:val>
                                            <p:strVal val="#ppt_h"/>
                                          </p:val>
                                        </p:tav>
                                      </p:tavLst>
                                    </p:anim>
                                    <p:anim calcmode="lin" valueType="num">
                                      <p:cBhvr>
                                        <p:cTn id="22" dur="1000" fill="hold"/>
                                        <p:tgtEl>
                                          <p:spTgt spid="9"/>
                                        </p:tgtEl>
                                        <p:attrNameLst>
                                          <p:attrName>style.rotation</p:attrName>
                                        </p:attrNameLst>
                                      </p:cBhvr>
                                      <p:tavLst>
                                        <p:tav tm="0">
                                          <p:val>
                                            <p:fltVal val="360.000000"/>
                                          </p:val>
                                        </p:tav>
                                        <p:tav tm="100000">
                                          <p:val>
                                            <p:fltVal val="0.000000"/>
                                          </p:val>
                                        </p:tav>
                                      </p:tavLst>
                                    </p:anim>
                                    <p:animEffect transition="in" filter="fade">
                                      <p:cBhvr>
                                        <p:cTn id="23" dur="1000"/>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par>
                                <p:cTn id="28" presetID="31" presetClass="entr" presetSubtype="0" fill="hold" grpId="0" nodeType="withEffect">
                                  <p:stCondLst>
                                    <p:cond delay="500"/>
                                  </p:stCondLst>
                                  <p:iterate type="lt">
                                    <p:tmPct val="490"/>
                                  </p:iterate>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000000"/>
                                          </p:val>
                                        </p:tav>
                                        <p:tav tm="100000">
                                          <p:val>
                                            <p:strVal val="#ppt_w"/>
                                          </p:val>
                                        </p:tav>
                                      </p:tavLst>
                                    </p:anim>
                                    <p:anim calcmode="lin" valueType="num">
                                      <p:cBhvr>
                                        <p:cTn id="31" dur="750" fill="hold"/>
                                        <p:tgtEl>
                                          <p:spTgt spid="8"/>
                                        </p:tgtEl>
                                        <p:attrNameLst>
                                          <p:attrName>ppt_h</p:attrName>
                                        </p:attrNameLst>
                                      </p:cBhvr>
                                      <p:tavLst>
                                        <p:tav tm="0">
                                          <p:val>
                                            <p:fltVal val="0.000000"/>
                                          </p:val>
                                        </p:tav>
                                        <p:tav tm="100000">
                                          <p:val>
                                            <p:strVal val="#ppt_h"/>
                                          </p:val>
                                        </p:tav>
                                      </p:tavLst>
                                    </p:anim>
                                    <p:anim calcmode="lin" valueType="num">
                                      <p:cBhvr>
                                        <p:cTn id="32" dur="750" fill="hold"/>
                                        <p:tgtEl>
                                          <p:spTgt spid="8"/>
                                        </p:tgtEl>
                                        <p:attrNameLst>
                                          <p:attrName>style.rotation</p:attrName>
                                        </p:attrNameLst>
                                      </p:cBhvr>
                                      <p:tavLst>
                                        <p:tav tm="0">
                                          <p:val>
                                            <p:fltVal val="90.000000"/>
                                          </p:val>
                                        </p:tav>
                                        <p:tav tm="100000">
                                          <p:val>
                                            <p:fltVal val="0.000000"/>
                                          </p:val>
                                        </p:tav>
                                      </p:tavLst>
                                    </p:anim>
                                    <p:animEffect transition="in" filter="fade">
                                      <p:cBhvr>
                                        <p:cTn id="33" dur="750"/>
                                        <p:tgtEl>
                                          <p:spTgt spid="8"/>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000000"/>
                                          </p:val>
                                        </p:tav>
                                        <p:tav tm="100000">
                                          <p:val>
                                            <p:strVal val="#ppt_w"/>
                                          </p:val>
                                        </p:tav>
                                      </p:tavLst>
                                    </p:anim>
                                    <p:anim calcmode="lin" valueType="num">
                                      <p:cBhvr>
                                        <p:cTn id="37" dur="1000" fill="hold"/>
                                        <p:tgtEl>
                                          <p:spTgt spid="13"/>
                                        </p:tgtEl>
                                        <p:attrNameLst>
                                          <p:attrName>ppt_h</p:attrName>
                                        </p:attrNameLst>
                                      </p:cBhvr>
                                      <p:tavLst>
                                        <p:tav tm="0">
                                          <p:val>
                                            <p:fltVal val="0.000000"/>
                                          </p:val>
                                        </p:tav>
                                        <p:tav tm="100000">
                                          <p:val>
                                            <p:strVal val="#ppt_h"/>
                                          </p:val>
                                        </p:tav>
                                      </p:tavLst>
                                    </p:anim>
                                    <p:anim calcmode="lin" valueType="num">
                                      <p:cBhvr>
                                        <p:cTn id="38" dur="1000" fill="hold"/>
                                        <p:tgtEl>
                                          <p:spTgt spid="13"/>
                                        </p:tgtEl>
                                        <p:attrNameLst>
                                          <p:attrName>style.rotation</p:attrName>
                                        </p:attrNameLst>
                                      </p:cBhvr>
                                      <p:tavLst>
                                        <p:tav tm="0">
                                          <p:val>
                                            <p:fltVal val="360.000000"/>
                                          </p:val>
                                        </p:tav>
                                        <p:tav tm="100000">
                                          <p:val>
                                            <p:fltVal val="0.000000"/>
                                          </p:val>
                                        </p:tav>
                                      </p:tavLst>
                                    </p:anim>
                                    <p:animEffect transition="in" filter="fade">
                                      <p:cBhvr>
                                        <p:cTn id="39" dur="1000"/>
                                        <p:tgtEl>
                                          <p:spTgt spid="13"/>
                                        </p:tgtEl>
                                      </p:cBhvr>
                                    </p:animEffect>
                                  </p:childTnLst>
                                </p:cTn>
                              </p:par>
                            </p:childTnLst>
                          </p:cTn>
                        </p:par>
                        <p:par>
                          <p:cTn id="40" fill="hold">
                            <p:stCondLst>
                              <p:cond delay="3282"/>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par>
                                <p:cTn id="44" presetID="31" presetClass="entr" presetSubtype="0" fill="hold" grpId="0" nodeType="withEffect">
                                  <p:stCondLst>
                                    <p:cond delay="500"/>
                                  </p:stCondLst>
                                  <p:iterate type="lt">
                                    <p:tmPct val="490"/>
                                  </p:iterate>
                                  <p:childTnLst>
                                    <p:set>
                                      <p:cBhvr>
                                        <p:cTn id="45" dur="1" fill="hold">
                                          <p:stCondLst>
                                            <p:cond delay="0"/>
                                          </p:stCondLst>
                                        </p:cTn>
                                        <p:tgtEl>
                                          <p:spTgt spid="12"/>
                                        </p:tgtEl>
                                        <p:attrNameLst>
                                          <p:attrName>style.visibility</p:attrName>
                                        </p:attrNameLst>
                                      </p:cBhvr>
                                      <p:to>
                                        <p:strVal val="visible"/>
                                      </p:to>
                                    </p:set>
                                    <p:anim calcmode="lin" valueType="num">
                                      <p:cBhvr>
                                        <p:cTn id="46" dur="750" fill="hold"/>
                                        <p:tgtEl>
                                          <p:spTgt spid="12"/>
                                        </p:tgtEl>
                                        <p:attrNameLst>
                                          <p:attrName>ppt_w</p:attrName>
                                        </p:attrNameLst>
                                      </p:cBhvr>
                                      <p:tavLst>
                                        <p:tav tm="0">
                                          <p:val>
                                            <p:fltVal val="0.000000"/>
                                          </p:val>
                                        </p:tav>
                                        <p:tav tm="100000">
                                          <p:val>
                                            <p:strVal val="#ppt_w"/>
                                          </p:val>
                                        </p:tav>
                                      </p:tavLst>
                                    </p:anim>
                                    <p:anim calcmode="lin" valueType="num">
                                      <p:cBhvr>
                                        <p:cTn id="47" dur="750" fill="hold"/>
                                        <p:tgtEl>
                                          <p:spTgt spid="12"/>
                                        </p:tgtEl>
                                        <p:attrNameLst>
                                          <p:attrName>ppt_h</p:attrName>
                                        </p:attrNameLst>
                                      </p:cBhvr>
                                      <p:tavLst>
                                        <p:tav tm="0">
                                          <p:val>
                                            <p:fltVal val="0.000000"/>
                                          </p:val>
                                        </p:tav>
                                        <p:tav tm="100000">
                                          <p:val>
                                            <p:strVal val="#ppt_h"/>
                                          </p:val>
                                        </p:tav>
                                      </p:tavLst>
                                    </p:anim>
                                    <p:anim calcmode="lin" valueType="num">
                                      <p:cBhvr>
                                        <p:cTn id="48" dur="750" fill="hold"/>
                                        <p:tgtEl>
                                          <p:spTgt spid="12"/>
                                        </p:tgtEl>
                                        <p:attrNameLst>
                                          <p:attrName>style.rotation</p:attrName>
                                        </p:attrNameLst>
                                      </p:cBhvr>
                                      <p:tavLst>
                                        <p:tav tm="0">
                                          <p:val>
                                            <p:fltVal val="90.000000"/>
                                          </p:val>
                                        </p:tav>
                                        <p:tav tm="100000">
                                          <p:val>
                                            <p:fltVal val="0.000000"/>
                                          </p:val>
                                        </p:tav>
                                      </p:tavLst>
                                    </p:anim>
                                    <p:animEffect transition="in" filter="fade">
                                      <p:cBhvr>
                                        <p:cTn id="4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ldLvl="0" animBg="1"/>
      <p:bldP spid="11" grpId="0" bldLvl="0" animBg="1"/>
      <p:bldP spid="12" grpId="0"/>
      <p:bldP spid="13" grpId="0" bldLvl="0" animBg="1"/>
      <p:bldP spid="1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60400" y="1389063"/>
            <a:ext cx="466725" cy="64770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4</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64514" name="文本框 99"/>
          <p:cNvSpPr txBox="1"/>
          <p:nvPr/>
        </p:nvSpPr>
        <p:spPr>
          <a:xfrm>
            <a:off x="1778000" y="1389063"/>
            <a:ext cx="8636000" cy="2244725"/>
          </a:xfrm>
          <a:prstGeom prst="rect">
            <a:avLst/>
          </a:prstGeom>
          <a:noFill/>
          <a:ln w="9525">
            <a:noFill/>
          </a:ln>
        </p:spPr>
        <p:txBody>
          <a:bodyPr anchor="ctr" anchorCtr="0">
            <a:spAutoFit/>
          </a:bodyPr>
          <a:p>
            <a:pPr algn="just">
              <a:buNone/>
            </a:pPr>
            <a:r>
              <a:rPr lang="zh-CN" altLang="en-US" sz="2800">
                <a:solidFill>
                  <a:srgbClr val="262626"/>
                </a:solidFill>
                <a:latin typeface="微软雅黑" panose="020B0503020204020204" pitchFamily="34" charset="-122"/>
                <a:ea typeface="微软雅黑" panose="020B0503020204020204" pitchFamily="34" charset="-122"/>
              </a:rPr>
              <a:t>党和国家机构改革、体制机制和职责调整，各类机关和事业单位的机构、编制、领导职数的配备和调整，适用本条例。前款所称各类机关是指党的机关、人大机关、行政机关、政协机关、监察机关、审判机关、检察机关和各民主党派机关、群团机关。</a:t>
            </a:r>
            <a:endParaRPr lang="zh-CN" altLang="en-US" sz="28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3"/>
          <p:cNvSpPr/>
          <p:nvPr/>
        </p:nvSpPr>
        <p:spPr>
          <a:xfrm>
            <a:off x="4849813" y="1089025"/>
            <a:ext cx="2492375"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第二章</a:t>
            </a:r>
            <a:endParaRPr lang="zh-CN" altLang="en-US" sz="6000" b="1">
              <a:latin typeface="思源黑体 CN Bold"/>
              <a:ea typeface="思源黑体 CN Bold"/>
              <a:sym typeface="思源黑体 CN Normal"/>
            </a:endParaRPr>
          </a:p>
        </p:txBody>
      </p:sp>
      <p:sp>
        <p:nvSpPr>
          <p:cNvPr id="5" name="矩形 4"/>
          <p:cNvSpPr/>
          <p:nvPr/>
        </p:nvSpPr>
        <p:spPr>
          <a:xfrm>
            <a:off x="3438525" y="2347913"/>
            <a:ext cx="5283200" cy="1630362"/>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领导体制</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28725" y="227013"/>
            <a:ext cx="1604963"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领导体制</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4" name="PA-1022145"/>
          <p:cNvSpPr/>
          <p:nvPr>
            <p:custDataLst>
              <p:tags r:id="rId1"/>
            </p:custDataLst>
          </p:nvPr>
        </p:nvSpPr>
        <p:spPr>
          <a:xfrm>
            <a:off x="790575" y="955675"/>
            <a:ext cx="11058525" cy="992188"/>
          </a:xfrm>
          <a:prstGeom prst="rect">
            <a:avLst/>
          </a:prstGeom>
          <a:solidFill>
            <a:srgbClr val="C00000"/>
          </a:solidFill>
          <a:ln w="12700" cap="flat" cmpd="sng" algn="ctr">
            <a:noFill/>
            <a:prstDash val="solid"/>
            <a:miter lim="800000"/>
          </a:ln>
          <a:effectLst/>
        </p:spPr>
        <p:txBody>
          <a:bodyPr rtlCol="0" anchor="ct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rPr>
              <a:t>党中央集中统一领导全国机构编制工作。党中央设立中央机构编制委员会，作为党中央决策议事协调机构，在中央政治局及其常委会领导下开展工作，负责党和国家机构职能体系建设的顶层设计、总体布局、统筹协调、整体推进、督促落实。中央机构编制委员会的主要职责是：</a:t>
            </a:r>
            <a:endParaRPr kumimoji="0" lang="zh-CN" altLang="en-US" sz="16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endParaRPr>
          </a:p>
        </p:txBody>
      </p:sp>
      <p:cxnSp>
        <p:nvCxnSpPr>
          <p:cNvPr id="5" name="直接箭头连接符 4"/>
          <p:cNvCxnSpPr/>
          <p:nvPr/>
        </p:nvCxnSpPr>
        <p:spPr>
          <a:xfrm flipV="1">
            <a:off x="958850" y="3333750"/>
            <a:ext cx="10890250" cy="0"/>
          </a:xfrm>
          <a:prstGeom prst="straightConnector1">
            <a:avLst/>
          </a:prstGeom>
          <a:ln w="6350" cap="flat" cmpd="sng">
            <a:solidFill>
              <a:srgbClr val="C00000"/>
            </a:solidFill>
            <a:prstDash val="solid"/>
            <a:miter/>
            <a:headEnd type="oval" w="med" len="med"/>
            <a:tailEnd type="triangle" w="med" len="med"/>
          </a:ln>
        </p:spPr>
      </p:cxnSp>
      <p:sp>
        <p:nvSpPr>
          <p:cNvPr id="6" name="PA_圆角矩形 12"/>
          <p:cNvSpPr>
            <a:spLocks noChangeAspect="1"/>
          </p:cNvSpPr>
          <p:nvPr>
            <p:custDataLst>
              <p:tags r:id="rId2"/>
            </p:custDataLst>
          </p:nvPr>
        </p:nvSpPr>
        <p:spPr>
          <a:xfrm>
            <a:off x="1230313" y="3151188"/>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7" name="矩形 6"/>
          <p:cNvSpPr/>
          <p:nvPr/>
        </p:nvSpPr>
        <p:spPr>
          <a:xfrm>
            <a:off x="414338" y="3789363"/>
            <a:ext cx="2495550" cy="9239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贯彻落实党中央对党和国家机构编制工作的集中统一领导。</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8" name="PA_圆角矩形 12"/>
          <p:cNvSpPr>
            <a:spLocks noChangeAspect="1"/>
          </p:cNvSpPr>
          <p:nvPr>
            <p:custDataLst>
              <p:tags r:id="rId3"/>
            </p:custDataLst>
          </p:nvPr>
        </p:nvSpPr>
        <p:spPr>
          <a:xfrm>
            <a:off x="3260725" y="3121025"/>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9" name="矩形 8"/>
          <p:cNvSpPr/>
          <p:nvPr/>
        </p:nvSpPr>
        <p:spPr>
          <a:xfrm>
            <a:off x="2420938" y="2343150"/>
            <a:ext cx="2112963" cy="6461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研究提出机构编制工作的方针政策。</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0" name="PA_圆角矩形 12"/>
          <p:cNvSpPr>
            <a:spLocks noChangeAspect="1"/>
          </p:cNvSpPr>
          <p:nvPr>
            <p:custDataLst>
              <p:tags r:id="rId4"/>
            </p:custDataLst>
          </p:nvPr>
        </p:nvSpPr>
        <p:spPr>
          <a:xfrm>
            <a:off x="5076825" y="3151188"/>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1" name="矩形 10"/>
          <p:cNvSpPr/>
          <p:nvPr/>
        </p:nvSpPr>
        <p:spPr>
          <a:xfrm>
            <a:off x="3954463" y="3833813"/>
            <a:ext cx="3159125" cy="12001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研究提出党和国家机构改革方案并组织实施；审定省级机构改革方案，指导地方各级机构改革工作。</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2" name="PA_圆角矩形 12"/>
          <p:cNvSpPr>
            <a:spLocks noChangeAspect="1"/>
          </p:cNvSpPr>
          <p:nvPr>
            <p:custDataLst>
              <p:tags r:id="rId5"/>
            </p:custDataLst>
          </p:nvPr>
        </p:nvSpPr>
        <p:spPr>
          <a:xfrm>
            <a:off x="7107238" y="3121025"/>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3" name="矩形 12"/>
          <p:cNvSpPr/>
          <p:nvPr/>
        </p:nvSpPr>
        <p:spPr>
          <a:xfrm>
            <a:off x="6130925" y="1951038"/>
            <a:ext cx="3054350" cy="12001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审定中央一级副部级以上各类机构的职能配置、内设机构和人员编制规定（以下简称“三定”规定）。</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4" name="PA_圆角矩形 12"/>
          <p:cNvSpPr>
            <a:spLocks noChangeAspect="1"/>
          </p:cNvSpPr>
          <p:nvPr>
            <p:custDataLst>
              <p:tags r:id="rId6"/>
            </p:custDataLst>
          </p:nvPr>
        </p:nvSpPr>
        <p:spPr>
          <a:xfrm>
            <a:off x="9261475" y="3151188"/>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5</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5" name="矩形 14"/>
          <p:cNvSpPr/>
          <p:nvPr/>
        </p:nvSpPr>
        <p:spPr>
          <a:xfrm>
            <a:off x="8158163" y="3857625"/>
            <a:ext cx="3335338" cy="12001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统一管理中央和国家机关各部门的职能配置以及调整工作，统筹协调部门之间、部门与地方之间的职责分工。</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4" name="矩形 23"/>
          <p:cNvSpPr/>
          <p:nvPr/>
        </p:nvSpPr>
        <p:spPr>
          <a:xfrm>
            <a:off x="161925" y="1112838"/>
            <a:ext cx="466725"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5</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par>
                                <p:cTn id="12" presetID="2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000000"/>
                                          </p:val>
                                        </p:tav>
                                        <p:tav tm="100000">
                                          <p:val>
                                            <p:strVal val="#ppt_w"/>
                                          </p:val>
                                        </p:tav>
                                      </p:tavLst>
                                    </p:anim>
                                    <p:anim calcmode="lin" valueType="num">
                                      <p:cBhvr>
                                        <p:cTn id="15" dur="1000" fill="hold"/>
                                        <p:tgtEl>
                                          <p:spTgt spid="6"/>
                                        </p:tgtEl>
                                        <p:attrNameLst>
                                          <p:attrName>ppt_h</p:attrName>
                                        </p:attrNameLst>
                                      </p:cBhvr>
                                      <p:tavLst>
                                        <p:tav tm="0">
                                          <p:val>
                                            <p:fltVal val="0.000000"/>
                                          </p:val>
                                        </p:tav>
                                        <p:tav tm="100000">
                                          <p:val>
                                            <p:strVal val="#ppt_h"/>
                                          </p:val>
                                        </p:tav>
                                      </p:tavLst>
                                    </p:anim>
                                    <p:anim calcmode="lin" valueType="num">
                                      <p:cBhvr>
                                        <p:cTn id="16" dur="1000" fill="hold"/>
                                        <p:tgtEl>
                                          <p:spTgt spid="6"/>
                                        </p:tgtEl>
                                        <p:attrNameLst>
                                          <p:attrName>ppt_x</p:attrName>
                                        </p:attrNameLst>
                                      </p:cBhvr>
                                      <p:tavLst>
                                        <p:tav tm="0">
                                          <p:val>
                                            <p:fltVal val="0.500000"/>
                                          </p:val>
                                        </p:tav>
                                        <p:tav tm="100000">
                                          <p:val>
                                            <p:strVal val="#ppt_x"/>
                                          </p:val>
                                        </p:tav>
                                      </p:tavLst>
                                    </p:anim>
                                    <p:anim calcmode="lin" valueType="num">
                                      <p:cBhvr>
                                        <p:cTn id="17" dur="1000" fill="hold"/>
                                        <p:tgtEl>
                                          <p:spTgt spid="6"/>
                                        </p:tgtEl>
                                        <p:attrNameLst>
                                          <p:attrName>ppt_y</p:attrName>
                                        </p:attrNameLst>
                                      </p:cBhvr>
                                      <p:tavLst>
                                        <p:tav tm="0">
                                          <p:val>
                                            <p:fltVal val="0.500000"/>
                                          </p:val>
                                        </p:tav>
                                        <p:tav tm="100000">
                                          <p:val>
                                            <p:strVal val="#ppt_y"/>
                                          </p:val>
                                        </p:tav>
                                      </p:tavLst>
                                    </p:anim>
                                  </p:childTnLst>
                                </p:cTn>
                              </p:par>
                            </p:childTnLst>
                          </p:cTn>
                        </p:par>
                        <p:par>
                          <p:cTn id="18" fill="hold">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par>
                                <p:cTn id="22" presetID="23" presetClass="entr" presetSubtype="52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000000"/>
                                          </p:val>
                                        </p:tav>
                                        <p:tav tm="100000">
                                          <p:val>
                                            <p:strVal val="#ppt_w"/>
                                          </p:val>
                                        </p:tav>
                                      </p:tavLst>
                                    </p:anim>
                                    <p:anim calcmode="lin" valueType="num">
                                      <p:cBhvr>
                                        <p:cTn id="25" dur="1000" fill="hold"/>
                                        <p:tgtEl>
                                          <p:spTgt spid="8"/>
                                        </p:tgtEl>
                                        <p:attrNameLst>
                                          <p:attrName>ppt_h</p:attrName>
                                        </p:attrNameLst>
                                      </p:cBhvr>
                                      <p:tavLst>
                                        <p:tav tm="0">
                                          <p:val>
                                            <p:fltVal val="0.000000"/>
                                          </p:val>
                                        </p:tav>
                                        <p:tav tm="100000">
                                          <p:val>
                                            <p:strVal val="#ppt_h"/>
                                          </p:val>
                                        </p:tav>
                                      </p:tavLst>
                                    </p:anim>
                                    <p:anim calcmode="lin" valueType="num">
                                      <p:cBhvr>
                                        <p:cTn id="26" dur="1000" fill="hold"/>
                                        <p:tgtEl>
                                          <p:spTgt spid="8"/>
                                        </p:tgtEl>
                                        <p:attrNameLst>
                                          <p:attrName>ppt_x</p:attrName>
                                        </p:attrNameLst>
                                      </p:cBhvr>
                                      <p:tavLst>
                                        <p:tav tm="0">
                                          <p:val>
                                            <p:fltVal val="0.500000"/>
                                          </p:val>
                                        </p:tav>
                                        <p:tav tm="100000">
                                          <p:val>
                                            <p:strVal val="#ppt_x"/>
                                          </p:val>
                                        </p:tav>
                                      </p:tavLst>
                                    </p:anim>
                                    <p:anim calcmode="lin" valueType="num">
                                      <p:cBhvr>
                                        <p:cTn id="27" dur="1000" fill="hold"/>
                                        <p:tgtEl>
                                          <p:spTgt spid="8"/>
                                        </p:tgtEl>
                                        <p:attrNameLst>
                                          <p:attrName>ppt_y</p:attrName>
                                        </p:attrNameLst>
                                      </p:cBhvr>
                                      <p:tavLst>
                                        <p:tav tm="0">
                                          <p:val>
                                            <p:fltVal val="0.500000"/>
                                          </p:val>
                                        </p:tav>
                                        <p:tav tm="100000">
                                          <p:val>
                                            <p:strVal val="#ppt_y"/>
                                          </p:val>
                                        </p:tav>
                                      </p:tavLst>
                                    </p:anim>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23" presetClass="entr" presetSubtype="52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000000"/>
                                          </p:val>
                                        </p:tav>
                                        <p:tav tm="100000">
                                          <p:val>
                                            <p:strVal val="#ppt_w"/>
                                          </p:val>
                                        </p:tav>
                                      </p:tavLst>
                                    </p:anim>
                                    <p:anim calcmode="lin" valueType="num">
                                      <p:cBhvr>
                                        <p:cTn id="35" dur="1000" fill="hold"/>
                                        <p:tgtEl>
                                          <p:spTgt spid="10"/>
                                        </p:tgtEl>
                                        <p:attrNameLst>
                                          <p:attrName>ppt_h</p:attrName>
                                        </p:attrNameLst>
                                      </p:cBhvr>
                                      <p:tavLst>
                                        <p:tav tm="0">
                                          <p:val>
                                            <p:fltVal val="0.000000"/>
                                          </p:val>
                                        </p:tav>
                                        <p:tav tm="100000">
                                          <p:val>
                                            <p:strVal val="#ppt_h"/>
                                          </p:val>
                                        </p:tav>
                                      </p:tavLst>
                                    </p:anim>
                                    <p:anim calcmode="lin" valueType="num">
                                      <p:cBhvr>
                                        <p:cTn id="36" dur="1000" fill="hold"/>
                                        <p:tgtEl>
                                          <p:spTgt spid="10"/>
                                        </p:tgtEl>
                                        <p:attrNameLst>
                                          <p:attrName>ppt_x</p:attrName>
                                        </p:attrNameLst>
                                      </p:cBhvr>
                                      <p:tavLst>
                                        <p:tav tm="0">
                                          <p:val>
                                            <p:fltVal val="0.500000"/>
                                          </p:val>
                                        </p:tav>
                                        <p:tav tm="100000">
                                          <p:val>
                                            <p:strVal val="#ppt_x"/>
                                          </p:val>
                                        </p:tav>
                                      </p:tavLst>
                                    </p:anim>
                                    <p:anim calcmode="lin" valueType="num">
                                      <p:cBhvr>
                                        <p:cTn id="37" dur="1000" fill="hold"/>
                                        <p:tgtEl>
                                          <p:spTgt spid="10"/>
                                        </p:tgtEl>
                                        <p:attrNameLst>
                                          <p:attrName>ppt_y</p:attrName>
                                        </p:attrNameLst>
                                      </p:cBhvr>
                                      <p:tavLst>
                                        <p:tav tm="0">
                                          <p:val>
                                            <p:fltVal val="0.500000"/>
                                          </p:val>
                                        </p:tav>
                                        <p:tav tm="100000">
                                          <p:val>
                                            <p:strVal val="#ppt_y"/>
                                          </p:val>
                                        </p:tav>
                                      </p:tavLst>
                                    </p:anim>
                                  </p:childTnLst>
                                </p:cTn>
                              </p:par>
                            </p:childTnLst>
                          </p:cTn>
                        </p:par>
                        <p:par>
                          <p:cTn id="38" fill="hold">
                            <p:stCondLst>
                              <p:cond delay="3000"/>
                            </p:stCondLst>
                            <p:childTnLst>
                              <p:par>
                                <p:cTn id="39" presetID="18" presetClass="entr" presetSubtype="1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23" presetClass="entr" presetSubtype="52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000000"/>
                                          </p:val>
                                        </p:tav>
                                        <p:tav tm="100000">
                                          <p:val>
                                            <p:strVal val="#ppt_w"/>
                                          </p:val>
                                        </p:tav>
                                      </p:tavLst>
                                    </p:anim>
                                    <p:anim calcmode="lin" valueType="num">
                                      <p:cBhvr>
                                        <p:cTn id="45" dur="1000" fill="hold"/>
                                        <p:tgtEl>
                                          <p:spTgt spid="12"/>
                                        </p:tgtEl>
                                        <p:attrNameLst>
                                          <p:attrName>ppt_h</p:attrName>
                                        </p:attrNameLst>
                                      </p:cBhvr>
                                      <p:tavLst>
                                        <p:tav tm="0">
                                          <p:val>
                                            <p:fltVal val="0.000000"/>
                                          </p:val>
                                        </p:tav>
                                        <p:tav tm="100000">
                                          <p:val>
                                            <p:strVal val="#ppt_h"/>
                                          </p:val>
                                        </p:tav>
                                      </p:tavLst>
                                    </p:anim>
                                    <p:anim calcmode="lin" valueType="num">
                                      <p:cBhvr>
                                        <p:cTn id="46" dur="1000" fill="hold"/>
                                        <p:tgtEl>
                                          <p:spTgt spid="12"/>
                                        </p:tgtEl>
                                        <p:attrNameLst>
                                          <p:attrName>ppt_x</p:attrName>
                                        </p:attrNameLst>
                                      </p:cBhvr>
                                      <p:tavLst>
                                        <p:tav tm="0">
                                          <p:val>
                                            <p:fltVal val="0.500000"/>
                                          </p:val>
                                        </p:tav>
                                        <p:tav tm="100000">
                                          <p:val>
                                            <p:strVal val="#ppt_x"/>
                                          </p:val>
                                        </p:tav>
                                      </p:tavLst>
                                    </p:anim>
                                    <p:anim calcmode="lin" valueType="num">
                                      <p:cBhvr>
                                        <p:cTn id="47" dur="1000" fill="hold"/>
                                        <p:tgtEl>
                                          <p:spTgt spid="12"/>
                                        </p:tgtEl>
                                        <p:attrNameLst>
                                          <p:attrName>ppt_y</p:attrName>
                                        </p:attrNameLst>
                                      </p:cBhvr>
                                      <p:tavLst>
                                        <p:tav tm="0">
                                          <p:val>
                                            <p:fltVal val="0.500000"/>
                                          </p:val>
                                        </p:tav>
                                        <p:tav tm="100000">
                                          <p:val>
                                            <p:strVal val="#ppt_y"/>
                                          </p:val>
                                        </p:tav>
                                      </p:tavLst>
                                    </p:anim>
                                  </p:childTnLst>
                                </p:cTn>
                              </p:par>
                            </p:childTnLst>
                          </p:cTn>
                        </p:par>
                        <p:par>
                          <p:cTn id="48" fill="hold">
                            <p:stCondLst>
                              <p:cond delay="3500"/>
                            </p:stCondLst>
                            <p:childTnLst>
                              <p:par>
                                <p:cTn id="49" presetID="18" presetClass="entr" presetSubtype="1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trips(downLeft)">
                                      <p:cBhvr>
                                        <p:cTn id="51" dur="500"/>
                                        <p:tgtEl>
                                          <p:spTgt spid="13"/>
                                        </p:tgtEl>
                                      </p:cBhvr>
                                    </p:animEffect>
                                  </p:childTnLst>
                                </p:cTn>
                              </p:par>
                              <p:par>
                                <p:cTn id="52" presetID="23" presetClass="entr" presetSubtype="52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000000"/>
                                          </p:val>
                                        </p:tav>
                                        <p:tav tm="100000">
                                          <p:val>
                                            <p:strVal val="#ppt_w"/>
                                          </p:val>
                                        </p:tav>
                                      </p:tavLst>
                                    </p:anim>
                                    <p:anim calcmode="lin" valueType="num">
                                      <p:cBhvr>
                                        <p:cTn id="55" dur="1000" fill="hold"/>
                                        <p:tgtEl>
                                          <p:spTgt spid="14"/>
                                        </p:tgtEl>
                                        <p:attrNameLst>
                                          <p:attrName>ppt_h</p:attrName>
                                        </p:attrNameLst>
                                      </p:cBhvr>
                                      <p:tavLst>
                                        <p:tav tm="0">
                                          <p:val>
                                            <p:fltVal val="0.000000"/>
                                          </p:val>
                                        </p:tav>
                                        <p:tav tm="100000">
                                          <p:val>
                                            <p:strVal val="#ppt_h"/>
                                          </p:val>
                                        </p:tav>
                                      </p:tavLst>
                                    </p:anim>
                                    <p:anim calcmode="lin" valueType="num">
                                      <p:cBhvr>
                                        <p:cTn id="56" dur="1000" fill="hold"/>
                                        <p:tgtEl>
                                          <p:spTgt spid="14"/>
                                        </p:tgtEl>
                                        <p:attrNameLst>
                                          <p:attrName>ppt_x</p:attrName>
                                        </p:attrNameLst>
                                      </p:cBhvr>
                                      <p:tavLst>
                                        <p:tav tm="0">
                                          <p:val>
                                            <p:fltVal val="0.500000"/>
                                          </p:val>
                                        </p:tav>
                                        <p:tav tm="100000">
                                          <p:val>
                                            <p:strVal val="#ppt_x"/>
                                          </p:val>
                                        </p:tav>
                                      </p:tavLst>
                                    </p:anim>
                                    <p:anim calcmode="lin" valueType="num">
                                      <p:cBhvr>
                                        <p:cTn id="57" dur="1000" fill="hold"/>
                                        <p:tgtEl>
                                          <p:spTgt spid="14"/>
                                        </p:tgtEl>
                                        <p:attrNameLst>
                                          <p:attrName>ppt_y</p:attrName>
                                        </p:attrNameLst>
                                      </p:cBhvr>
                                      <p:tavLst>
                                        <p:tav tm="0">
                                          <p:val>
                                            <p:fltVal val="0.500000"/>
                                          </p:val>
                                        </p:tav>
                                        <p:tav tm="100000">
                                          <p:val>
                                            <p:strVal val="#ppt_y"/>
                                          </p:val>
                                        </p:tav>
                                      </p:tavLst>
                                    </p:anim>
                                  </p:childTnLst>
                                </p:cTn>
                              </p:par>
                            </p:childTnLst>
                          </p:cTn>
                        </p:par>
                        <p:par>
                          <p:cTn id="58" fill="hold">
                            <p:stCondLst>
                              <p:cond delay="4000"/>
                            </p:stCondLst>
                            <p:childTnLst>
                              <p:par>
                                <p:cTn id="59" presetID="18" presetClass="entr" presetSubtype="1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P spid="7" grpId="0"/>
      <p:bldP spid="8" grpId="0" animBg="1"/>
      <p:bldP spid="9" grpId="0"/>
      <p:bldP spid="10" grpId="0" animBg="1"/>
      <p:bldP spid="11" grpId="0"/>
      <p:bldP spid="12" grpId="0" animBg="1"/>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nvSpPr>
        <p:spPr>
          <a:xfrm>
            <a:off x="5191125" y="2913063"/>
            <a:ext cx="2611438" cy="2174875"/>
          </a:xfrm>
          <a:prstGeom prst="pent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230313" y="254000"/>
            <a:ext cx="1620838" cy="5222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领导体制</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17" name="PA-1022145"/>
          <p:cNvSpPr/>
          <p:nvPr>
            <p:custDataLst>
              <p:tags r:id="rId1"/>
            </p:custDataLst>
          </p:nvPr>
        </p:nvSpPr>
        <p:spPr>
          <a:xfrm>
            <a:off x="2090738" y="1031875"/>
            <a:ext cx="6316663" cy="696913"/>
          </a:xfrm>
          <a:prstGeom prst="rect">
            <a:avLst/>
          </a:prstGeom>
          <a:solidFill>
            <a:srgbClr val="C00000"/>
          </a:solidFill>
          <a:ln w="12700" cap="flat" cmpd="sng" algn="ctr">
            <a:no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rPr>
              <a:t>中央机构编制委员会的主要职责</a:t>
            </a:r>
            <a:endParaRPr kumimoji="0" lang="zh-CN" altLang="en-US" sz="28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endParaRPr>
          </a:p>
        </p:txBody>
      </p:sp>
      <p:sp>
        <p:nvSpPr>
          <p:cNvPr id="19" name="PA_圆角矩形 12"/>
          <p:cNvSpPr>
            <a:spLocks noChangeAspect="1"/>
          </p:cNvSpPr>
          <p:nvPr>
            <p:custDataLst>
              <p:tags r:id="rId2"/>
            </p:custDataLst>
          </p:nvPr>
        </p:nvSpPr>
        <p:spPr>
          <a:xfrm>
            <a:off x="6280150" y="2697163"/>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6</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0" name="矩形 19"/>
          <p:cNvSpPr/>
          <p:nvPr/>
        </p:nvSpPr>
        <p:spPr>
          <a:xfrm>
            <a:off x="2393950" y="1882775"/>
            <a:ext cx="8580438" cy="11985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统一管理中央一级党政机关，中央一级各民主党派机关、群团机关的机构编制工作。审批上述单位厅局级机构设置、人员编制和领导职数，中央和国家机关各部门垂直管理机构、双重领导并以部门领导为主的机构、派驻地方机构、我国驻外机构的机构设置、人员编制和领导职数。</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1" name="PA_圆角矩形 12"/>
          <p:cNvSpPr>
            <a:spLocks noChangeAspect="1"/>
          </p:cNvSpPr>
          <p:nvPr>
            <p:custDataLst>
              <p:tags r:id="rId3"/>
            </p:custDataLst>
          </p:nvPr>
        </p:nvSpPr>
        <p:spPr>
          <a:xfrm>
            <a:off x="7586663" y="3530600"/>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7</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2" name="矩形 21"/>
          <p:cNvSpPr/>
          <p:nvPr/>
        </p:nvSpPr>
        <p:spPr>
          <a:xfrm>
            <a:off x="8104188" y="3098800"/>
            <a:ext cx="3230563" cy="11985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审定地方行政编制总额、机构限额和职能配置的重要调整，审批省、自治区、直辖市厅局级行政机构的设置。</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3" name="PA_圆角矩形 12"/>
          <p:cNvSpPr>
            <a:spLocks noChangeAspect="1"/>
          </p:cNvSpPr>
          <p:nvPr>
            <p:custDataLst>
              <p:tags r:id="rId4"/>
            </p:custDataLst>
          </p:nvPr>
        </p:nvSpPr>
        <p:spPr>
          <a:xfrm>
            <a:off x="7023100" y="4762500"/>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8</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4" name="矩形 23"/>
          <p:cNvSpPr/>
          <p:nvPr/>
        </p:nvSpPr>
        <p:spPr>
          <a:xfrm>
            <a:off x="7586663" y="4762500"/>
            <a:ext cx="4006850" cy="17526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研究提出事业单位管理体制和机构改革方案，统一管理党中央、国务院直属事业单位以及部门所属事业单位的机构编制工作，审批地方厅局级事业单位的设置，指导协调地方事业单位机构编制工作。</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5" name="PA_圆角矩形 12"/>
          <p:cNvSpPr>
            <a:spLocks noChangeAspect="1"/>
          </p:cNvSpPr>
          <p:nvPr>
            <p:custDataLst>
              <p:tags r:id="rId5"/>
            </p:custDataLst>
          </p:nvPr>
        </p:nvSpPr>
        <p:spPr>
          <a:xfrm>
            <a:off x="5457825" y="4833938"/>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9</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6" name="矩形 25"/>
          <p:cNvSpPr/>
          <p:nvPr/>
        </p:nvSpPr>
        <p:spPr>
          <a:xfrm>
            <a:off x="1230313" y="4840288"/>
            <a:ext cx="4014788" cy="6461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推进机构编制法治建设，研究完善党和国家机构编制法规制度。</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27" name="组合 26"/>
          <p:cNvGrpSpPr/>
          <p:nvPr/>
        </p:nvGrpSpPr>
        <p:grpSpPr>
          <a:xfrm>
            <a:off x="5016500" y="3481388"/>
            <a:ext cx="457200" cy="433387"/>
            <a:chOff x="5097065" y="5837132"/>
            <a:chExt cx="457176" cy="432699"/>
          </a:xfrm>
        </p:grpSpPr>
        <p:sp>
          <p:nvSpPr>
            <p:cNvPr id="28" name="PA_圆角矩形 12"/>
            <p:cNvSpPr>
              <a:spLocks noChangeAspect="1"/>
            </p:cNvSpPr>
            <p:nvPr>
              <p:custDataLst>
                <p:tags r:id="rId6"/>
              </p:custDataLst>
            </p:nvPr>
          </p:nvSpPr>
          <p:spPr>
            <a:xfrm>
              <a:off x="5113679" y="5837132"/>
              <a:ext cx="432699" cy="432699"/>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69649" name="矩形 28"/>
            <p:cNvSpPr/>
            <p:nvPr/>
          </p:nvSpPr>
          <p:spPr>
            <a:xfrm>
              <a:off x="5097065" y="5850927"/>
              <a:ext cx="457176" cy="369332"/>
            </a:xfrm>
            <a:prstGeom prst="rect">
              <a:avLst/>
            </a:prstGeom>
            <a:noFill/>
            <a:ln w="9525">
              <a:noFill/>
            </a:ln>
          </p:spPr>
          <p:txBody>
            <a:bodyPr wrap="none">
              <a:spAutoFit/>
            </a:bodyPr>
            <a:p>
              <a:pPr>
                <a:buNone/>
              </a:pPr>
              <a:r>
                <a:rPr lang="zh-CN" altLang="en-US">
                  <a:solidFill>
                    <a:schemeClr val="bg1"/>
                  </a:solidFill>
                  <a:latin typeface="思源黑体 CN Bold"/>
                  <a:ea typeface="思源黑体 CN Bold"/>
                </a:rPr>
                <a:t>10</a:t>
              </a:r>
              <a:endParaRPr lang="zh-CN" altLang="en-US">
                <a:solidFill>
                  <a:schemeClr val="bg1"/>
                </a:solidFill>
                <a:latin typeface="思源黑体 CN Bold"/>
                <a:ea typeface="思源黑体 CN Bold"/>
              </a:endParaRPr>
            </a:p>
          </p:txBody>
        </p:sp>
      </p:grpSp>
      <p:sp>
        <p:nvSpPr>
          <p:cNvPr id="30" name="矩形 29"/>
          <p:cNvSpPr/>
          <p:nvPr/>
        </p:nvSpPr>
        <p:spPr>
          <a:xfrm>
            <a:off x="673100" y="3233738"/>
            <a:ext cx="4216400" cy="9239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督促检查各地区各部门贯彻党中央关于机构编制工作的方针政策和重要决定，严肃机构编制纪律。</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69646" name="图片 4"/>
          <p:cNvPicPr>
            <a:picLocks noChangeAspect="1"/>
          </p:cNvPicPr>
          <p:nvPr/>
        </p:nvPicPr>
        <p:blipFill>
          <a:blip r:embed="rId7"/>
          <a:stretch>
            <a:fillRect/>
          </a:stretch>
        </p:blipFill>
        <p:spPr>
          <a:xfrm>
            <a:off x="5422900" y="2763838"/>
            <a:ext cx="2032000" cy="2540000"/>
          </a:xfrm>
          <a:prstGeom prst="rect">
            <a:avLst/>
          </a:prstGeom>
          <a:noFill/>
          <a:ln w="9525">
            <a:noFill/>
          </a:ln>
        </p:spPr>
      </p:pic>
      <p:sp>
        <p:nvSpPr>
          <p:cNvPr id="4" name="矩形 3"/>
          <p:cNvSpPr/>
          <p:nvPr/>
        </p:nvSpPr>
        <p:spPr>
          <a:xfrm>
            <a:off x="207963" y="1049338"/>
            <a:ext cx="465138"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5</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fltVal val="0.000000"/>
                                          </p:val>
                                        </p:tav>
                                        <p:tav tm="100000">
                                          <p:val>
                                            <p:strVal val="#ppt_w"/>
                                          </p:val>
                                        </p:tav>
                                      </p:tavLst>
                                    </p:anim>
                                    <p:anim calcmode="lin" valueType="num">
                                      <p:cBhvr>
                                        <p:cTn id="11" dur="1000" fill="hold"/>
                                        <p:tgtEl>
                                          <p:spTgt spid="19"/>
                                        </p:tgtEl>
                                        <p:attrNameLst>
                                          <p:attrName>ppt_h</p:attrName>
                                        </p:attrNameLst>
                                      </p:cBhvr>
                                      <p:tavLst>
                                        <p:tav tm="0">
                                          <p:val>
                                            <p:fltVal val="0.000000"/>
                                          </p:val>
                                        </p:tav>
                                        <p:tav tm="100000">
                                          <p:val>
                                            <p:strVal val="#ppt_h"/>
                                          </p:val>
                                        </p:tav>
                                      </p:tavLst>
                                    </p:anim>
                                    <p:anim calcmode="lin" valueType="num">
                                      <p:cBhvr>
                                        <p:cTn id="12" dur="1000" fill="hold"/>
                                        <p:tgtEl>
                                          <p:spTgt spid="19"/>
                                        </p:tgtEl>
                                        <p:attrNameLst>
                                          <p:attrName>ppt_x</p:attrName>
                                        </p:attrNameLst>
                                      </p:cBhvr>
                                      <p:tavLst>
                                        <p:tav tm="0">
                                          <p:val>
                                            <p:fltVal val="0.500000"/>
                                          </p:val>
                                        </p:tav>
                                        <p:tav tm="100000">
                                          <p:val>
                                            <p:strVal val="#ppt_x"/>
                                          </p:val>
                                        </p:tav>
                                      </p:tavLst>
                                    </p:anim>
                                    <p:anim calcmode="lin" valueType="num">
                                      <p:cBhvr>
                                        <p:cTn id="13" dur="1000" fill="hold"/>
                                        <p:tgtEl>
                                          <p:spTgt spid="19"/>
                                        </p:tgtEl>
                                        <p:attrNameLst>
                                          <p:attrName>ppt_y</p:attrName>
                                        </p:attrNameLst>
                                      </p:cBhvr>
                                      <p:tavLst>
                                        <p:tav tm="0">
                                          <p:val>
                                            <p:fltVal val="0.500000"/>
                                          </p:val>
                                        </p:tav>
                                        <p:tav tm="100000">
                                          <p:val>
                                            <p:strVal val="#ppt_y"/>
                                          </p:val>
                                        </p:tav>
                                      </p:tavLst>
                                    </p:anim>
                                  </p:childTnLst>
                                </p:cTn>
                              </p:par>
                            </p:childTnLst>
                          </p:cTn>
                        </p:par>
                        <p:par>
                          <p:cTn id="14" fill="hold">
                            <p:stCondLst>
                              <p:cond delay="1000"/>
                            </p:stCondLst>
                            <p:childTnLst>
                              <p:par>
                                <p:cTn id="15" presetID="18" presetClass="entr" presetSubtype="1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par>
                                <p:cTn id="18" presetID="23" presetClass="entr" presetSubtype="52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fltVal val="0.000000"/>
                                          </p:val>
                                        </p:tav>
                                        <p:tav tm="100000">
                                          <p:val>
                                            <p:strVal val="#ppt_w"/>
                                          </p:val>
                                        </p:tav>
                                      </p:tavLst>
                                    </p:anim>
                                    <p:anim calcmode="lin" valueType="num">
                                      <p:cBhvr>
                                        <p:cTn id="21" dur="1000" fill="hold"/>
                                        <p:tgtEl>
                                          <p:spTgt spid="21"/>
                                        </p:tgtEl>
                                        <p:attrNameLst>
                                          <p:attrName>ppt_h</p:attrName>
                                        </p:attrNameLst>
                                      </p:cBhvr>
                                      <p:tavLst>
                                        <p:tav tm="0">
                                          <p:val>
                                            <p:fltVal val="0.000000"/>
                                          </p:val>
                                        </p:tav>
                                        <p:tav tm="100000">
                                          <p:val>
                                            <p:strVal val="#ppt_h"/>
                                          </p:val>
                                        </p:tav>
                                      </p:tavLst>
                                    </p:anim>
                                    <p:anim calcmode="lin" valueType="num">
                                      <p:cBhvr>
                                        <p:cTn id="22" dur="1000" fill="hold"/>
                                        <p:tgtEl>
                                          <p:spTgt spid="21"/>
                                        </p:tgtEl>
                                        <p:attrNameLst>
                                          <p:attrName>ppt_x</p:attrName>
                                        </p:attrNameLst>
                                      </p:cBhvr>
                                      <p:tavLst>
                                        <p:tav tm="0">
                                          <p:val>
                                            <p:fltVal val="0.500000"/>
                                          </p:val>
                                        </p:tav>
                                        <p:tav tm="100000">
                                          <p:val>
                                            <p:strVal val="#ppt_x"/>
                                          </p:val>
                                        </p:tav>
                                      </p:tavLst>
                                    </p:anim>
                                    <p:anim calcmode="lin" valueType="num">
                                      <p:cBhvr>
                                        <p:cTn id="23" dur="1000" fill="hold"/>
                                        <p:tgtEl>
                                          <p:spTgt spid="21"/>
                                        </p:tgtEl>
                                        <p:attrNameLst>
                                          <p:attrName>ppt_y</p:attrName>
                                        </p:attrNameLst>
                                      </p:cBhvr>
                                      <p:tavLst>
                                        <p:tav tm="0">
                                          <p:val>
                                            <p:fltVal val="0.500000"/>
                                          </p:val>
                                        </p:tav>
                                        <p:tav tm="100000">
                                          <p:val>
                                            <p:strVal val="#ppt_y"/>
                                          </p:val>
                                        </p:tav>
                                      </p:tavLst>
                                    </p:anim>
                                  </p:childTnLst>
                                </p:cTn>
                              </p:par>
                            </p:childTnLst>
                          </p:cTn>
                        </p:par>
                        <p:par>
                          <p:cTn id="24" fill="hold">
                            <p:stCondLst>
                              <p:cond delay="1500"/>
                            </p:stCondLst>
                            <p:childTnLst>
                              <p:par>
                                <p:cTn id="25" presetID="18" presetClass="entr" presetSubtype="1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Left)">
                                      <p:cBhvr>
                                        <p:cTn id="27" dur="500"/>
                                        <p:tgtEl>
                                          <p:spTgt spid="22"/>
                                        </p:tgtEl>
                                      </p:cBhvr>
                                    </p:animEffect>
                                  </p:childTnLst>
                                </p:cTn>
                              </p:par>
                              <p:par>
                                <p:cTn id="28" presetID="23" presetClass="entr" presetSubtype="52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000000"/>
                                          </p:val>
                                        </p:tav>
                                        <p:tav tm="100000">
                                          <p:val>
                                            <p:strVal val="#ppt_w"/>
                                          </p:val>
                                        </p:tav>
                                      </p:tavLst>
                                    </p:anim>
                                    <p:anim calcmode="lin" valueType="num">
                                      <p:cBhvr>
                                        <p:cTn id="31" dur="1000" fill="hold"/>
                                        <p:tgtEl>
                                          <p:spTgt spid="23"/>
                                        </p:tgtEl>
                                        <p:attrNameLst>
                                          <p:attrName>ppt_h</p:attrName>
                                        </p:attrNameLst>
                                      </p:cBhvr>
                                      <p:tavLst>
                                        <p:tav tm="0">
                                          <p:val>
                                            <p:fltVal val="0.000000"/>
                                          </p:val>
                                        </p:tav>
                                        <p:tav tm="100000">
                                          <p:val>
                                            <p:strVal val="#ppt_h"/>
                                          </p:val>
                                        </p:tav>
                                      </p:tavLst>
                                    </p:anim>
                                    <p:anim calcmode="lin" valueType="num">
                                      <p:cBhvr>
                                        <p:cTn id="32" dur="1000" fill="hold"/>
                                        <p:tgtEl>
                                          <p:spTgt spid="23"/>
                                        </p:tgtEl>
                                        <p:attrNameLst>
                                          <p:attrName>ppt_x</p:attrName>
                                        </p:attrNameLst>
                                      </p:cBhvr>
                                      <p:tavLst>
                                        <p:tav tm="0">
                                          <p:val>
                                            <p:fltVal val="0.500000"/>
                                          </p:val>
                                        </p:tav>
                                        <p:tav tm="100000">
                                          <p:val>
                                            <p:strVal val="#ppt_x"/>
                                          </p:val>
                                        </p:tav>
                                      </p:tavLst>
                                    </p:anim>
                                    <p:anim calcmode="lin" valueType="num">
                                      <p:cBhvr>
                                        <p:cTn id="33" dur="1000" fill="hold"/>
                                        <p:tgtEl>
                                          <p:spTgt spid="23"/>
                                        </p:tgtEl>
                                        <p:attrNameLst>
                                          <p:attrName>ppt_y</p:attrName>
                                        </p:attrNameLst>
                                      </p:cBhvr>
                                      <p:tavLst>
                                        <p:tav tm="0">
                                          <p:val>
                                            <p:fltVal val="0.500000"/>
                                          </p:val>
                                        </p:tav>
                                        <p:tav tm="100000">
                                          <p:val>
                                            <p:strVal val="#ppt_y"/>
                                          </p:val>
                                        </p:tav>
                                      </p:tavLst>
                                    </p:anim>
                                  </p:childTnLst>
                                </p:cTn>
                              </p:par>
                            </p:childTnLst>
                          </p:cTn>
                        </p:par>
                        <p:par>
                          <p:cTn id="34" fill="hold">
                            <p:stCondLst>
                              <p:cond delay="2000"/>
                            </p:stCondLst>
                            <p:childTnLst>
                              <p:par>
                                <p:cTn id="35" presetID="18" presetClass="entr" presetSubtype="1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downLeft)">
                                      <p:cBhvr>
                                        <p:cTn id="37" dur="500"/>
                                        <p:tgtEl>
                                          <p:spTgt spid="24"/>
                                        </p:tgtEl>
                                      </p:cBhvr>
                                    </p:animEffect>
                                  </p:childTnLst>
                                </p:cTn>
                              </p:par>
                              <p:par>
                                <p:cTn id="38" presetID="23" presetClass="entr" presetSubtype="52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000000"/>
                                          </p:val>
                                        </p:tav>
                                        <p:tav tm="100000">
                                          <p:val>
                                            <p:strVal val="#ppt_w"/>
                                          </p:val>
                                        </p:tav>
                                      </p:tavLst>
                                    </p:anim>
                                    <p:anim calcmode="lin" valueType="num">
                                      <p:cBhvr>
                                        <p:cTn id="41" dur="1000" fill="hold"/>
                                        <p:tgtEl>
                                          <p:spTgt spid="25"/>
                                        </p:tgtEl>
                                        <p:attrNameLst>
                                          <p:attrName>ppt_h</p:attrName>
                                        </p:attrNameLst>
                                      </p:cBhvr>
                                      <p:tavLst>
                                        <p:tav tm="0">
                                          <p:val>
                                            <p:fltVal val="0.000000"/>
                                          </p:val>
                                        </p:tav>
                                        <p:tav tm="100000">
                                          <p:val>
                                            <p:strVal val="#ppt_h"/>
                                          </p:val>
                                        </p:tav>
                                      </p:tavLst>
                                    </p:anim>
                                    <p:anim calcmode="lin" valueType="num">
                                      <p:cBhvr>
                                        <p:cTn id="42" dur="1000" fill="hold"/>
                                        <p:tgtEl>
                                          <p:spTgt spid="25"/>
                                        </p:tgtEl>
                                        <p:attrNameLst>
                                          <p:attrName>ppt_x</p:attrName>
                                        </p:attrNameLst>
                                      </p:cBhvr>
                                      <p:tavLst>
                                        <p:tav tm="0">
                                          <p:val>
                                            <p:fltVal val="0.500000"/>
                                          </p:val>
                                        </p:tav>
                                        <p:tav tm="100000">
                                          <p:val>
                                            <p:strVal val="#ppt_x"/>
                                          </p:val>
                                        </p:tav>
                                      </p:tavLst>
                                    </p:anim>
                                    <p:anim calcmode="lin" valueType="num">
                                      <p:cBhvr>
                                        <p:cTn id="43" dur="1000" fill="hold"/>
                                        <p:tgtEl>
                                          <p:spTgt spid="25"/>
                                        </p:tgtEl>
                                        <p:attrNameLst>
                                          <p:attrName>ppt_y</p:attrName>
                                        </p:attrNameLst>
                                      </p:cBhvr>
                                      <p:tavLst>
                                        <p:tav tm="0">
                                          <p:val>
                                            <p:fltVal val="0.500000"/>
                                          </p:val>
                                        </p:tav>
                                        <p:tav tm="100000">
                                          <p:val>
                                            <p:strVal val="#ppt_y"/>
                                          </p:val>
                                        </p:tav>
                                      </p:tavLst>
                                    </p:anim>
                                  </p:childTnLst>
                                </p:cTn>
                              </p:par>
                            </p:childTnLst>
                          </p:cTn>
                        </p:par>
                        <p:par>
                          <p:cTn id="44" fill="hold">
                            <p:stCondLst>
                              <p:cond delay="2500"/>
                            </p:stCondLst>
                            <p:childTnLst>
                              <p:par>
                                <p:cTn id="45" presetID="18" presetClass="entr" presetSubtype="12"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Left)">
                                      <p:cBhvr>
                                        <p:cTn id="47" dur="500"/>
                                        <p:tgtEl>
                                          <p:spTgt spid="26"/>
                                        </p:tgtEl>
                                      </p:cBhvr>
                                    </p:animEffect>
                                  </p:childTnLst>
                                </p:cTn>
                              </p:par>
                              <p:par>
                                <p:cTn id="48" presetID="23" presetClass="entr" presetSubtype="528"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1000" fill="hold"/>
                                        <p:tgtEl>
                                          <p:spTgt spid="27"/>
                                        </p:tgtEl>
                                        <p:attrNameLst>
                                          <p:attrName>ppt_w</p:attrName>
                                        </p:attrNameLst>
                                      </p:cBhvr>
                                      <p:tavLst>
                                        <p:tav tm="0">
                                          <p:val>
                                            <p:fltVal val="0.000000"/>
                                          </p:val>
                                        </p:tav>
                                        <p:tav tm="100000">
                                          <p:val>
                                            <p:strVal val="#ppt_w"/>
                                          </p:val>
                                        </p:tav>
                                      </p:tavLst>
                                    </p:anim>
                                    <p:anim calcmode="lin" valueType="num">
                                      <p:cBhvr>
                                        <p:cTn id="51" dur="1000" fill="hold"/>
                                        <p:tgtEl>
                                          <p:spTgt spid="27"/>
                                        </p:tgtEl>
                                        <p:attrNameLst>
                                          <p:attrName>ppt_h</p:attrName>
                                        </p:attrNameLst>
                                      </p:cBhvr>
                                      <p:tavLst>
                                        <p:tav tm="0">
                                          <p:val>
                                            <p:fltVal val="0.000000"/>
                                          </p:val>
                                        </p:tav>
                                        <p:tav tm="100000">
                                          <p:val>
                                            <p:strVal val="#ppt_h"/>
                                          </p:val>
                                        </p:tav>
                                      </p:tavLst>
                                    </p:anim>
                                    <p:anim calcmode="lin" valueType="num">
                                      <p:cBhvr>
                                        <p:cTn id="52" dur="1000" fill="hold"/>
                                        <p:tgtEl>
                                          <p:spTgt spid="27"/>
                                        </p:tgtEl>
                                        <p:attrNameLst>
                                          <p:attrName>ppt_x</p:attrName>
                                        </p:attrNameLst>
                                      </p:cBhvr>
                                      <p:tavLst>
                                        <p:tav tm="0">
                                          <p:val>
                                            <p:fltVal val="0.500000"/>
                                          </p:val>
                                        </p:tav>
                                        <p:tav tm="100000">
                                          <p:val>
                                            <p:strVal val="#ppt_x"/>
                                          </p:val>
                                        </p:tav>
                                      </p:tavLst>
                                    </p:anim>
                                    <p:anim calcmode="lin" valueType="num">
                                      <p:cBhvr>
                                        <p:cTn id="53" dur="1000" fill="hold"/>
                                        <p:tgtEl>
                                          <p:spTgt spid="27"/>
                                        </p:tgtEl>
                                        <p:attrNameLst>
                                          <p:attrName>ppt_y</p:attrName>
                                        </p:attrNameLst>
                                      </p:cBhvr>
                                      <p:tavLst>
                                        <p:tav tm="0">
                                          <p:val>
                                            <p:fltVal val="0.500000"/>
                                          </p:val>
                                        </p:tav>
                                        <p:tav tm="100000">
                                          <p:val>
                                            <p:strVal val="#ppt_y"/>
                                          </p:val>
                                        </p:tav>
                                      </p:tavLst>
                                    </p:anim>
                                  </p:childTnLst>
                                </p:cTn>
                              </p:par>
                            </p:childTnLst>
                          </p:cTn>
                        </p:par>
                        <p:par>
                          <p:cTn id="54" fill="hold">
                            <p:stCondLst>
                              <p:cond delay="3000"/>
                            </p:stCondLst>
                            <p:childTnLst>
                              <p:par>
                                <p:cTn id="55" presetID="18" presetClass="entr" presetSubtype="12"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animBg="1"/>
      <p:bldP spid="20" grpId="0"/>
      <p:bldP spid="21" grpId="0" animBg="1"/>
      <p:bldP spid="22" grpId="0"/>
      <p:bldP spid="23" grpId="0" animBg="1"/>
      <p:bldP spid="24" grpId="0"/>
      <p:bldP spid="25" grpId="0" animBg="1"/>
      <p:bldP spid="2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4400" y="1651000"/>
            <a:ext cx="10340975" cy="285432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 name="矩形 2"/>
          <p:cNvSpPr/>
          <p:nvPr/>
        </p:nvSpPr>
        <p:spPr>
          <a:xfrm>
            <a:off x="1119188" y="1765300"/>
            <a:ext cx="9637712" cy="2676525"/>
          </a:xfrm>
          <a:prstGeom prst="rect">
            <a:avLst/>
          </a:prstGeom>
          <a:noFill/>
          <a:ln w="9525">
            <a:noFill/>
          </a:ln>
        </p:spPr>
        <p:txBody>
          <a:bodyPr>
            <a:spAutoFit/>
          </a:bodyPr>
          <a:p>
            <a:pPr algn="just">
              <a:lnSpc>
                <a:spcPct val="200000"/>
              </a:lnSpc>
              <a:buNone/>
            </a:pPr>
            <a:r>
              <a:rPr lang="zh-CN" altLang="en-US" sz="2800">
                <a:latin typeface="微软雅黑" panose="020B0503020204020204" pitchFamily="34" charset="-122"/>
                <a:ea typeface="微软雅黑" panose="020B0503020204020204" pitchFamily="34" charset="-122"/>
                <a:sym typeface="思源黑体 CN Normal"/>
              </a:rPr>
              <a:t>        </a:t>
            </a:r>
            <a:r>
              <a:rPr lang="en-US" altLang="zh-CN" sz="2800">
                <a:latin typeface="微软雅黑" panose="020B0503020204020204" pitchFamily="34" charset="-122"/>
                <a:ea typeface="微软雅黑" panose="020B0503020204020204" pitchFamily="34" charset="-122"/>
                <a:sym typeface="思源黑体 CN Normal"/>
              </a:rPr>
              <a:t>2019</a:t>
            </a:r>
            <a:r>
              <a:rPr lang="zh-CN" altLang="en-US" sz="2800">
                <a:latin typeface="微软雅黑" panose="020B0503020204020204" pitchFamily="34" charset="-122"/>
                <a:ea typeface="微软雅黑" panose="020B0503020204020204" pitchFamily="34" charset="-122"/>
                <a:sym typeface="思源黑体 CN Normal"/>
              </a:rPr>
              <a:t>年</a:t>
            </a:r>
            <a:r>
              <a:rPr lang="en-US" altLang="zh-CN" sz="2800">
                <a:latin typeface="微软雅黑" panose="020B0503020204020204" pitchFamily="34" charset="-122"/>
                <a:ea typeface="微软雅黑" panose="020B0503020204020204" pitchFamily="34" charset="-122"/>
                <a:sym typeface="思源黑体 CN Normal"/>
              </a:rPr>
              <a:t>8</a:t>
            </a:r>
            <a:r>
              <a:rPr lang="zh-CN" altLang="en-US" sz="2800">
                <a:latin typeface="微软雅黑" panose="020B0503020204020204" pitchFamily="34" charset="-122"/>
                <a:ea typeface="微软雅黑" panose="020B0503020204020204" pitchFamily="34" charset="-122"/>
                <a:sym typeface="思源黑体 CN Normal"/>
              </a:rPr>
              <a:t>月</a:t>
            </a:r>
            <a:r>
              <a:rPr lang="en-US" altLang="zh-CN" sz="2800">
                <a:latin typeface="微软雅黑" panose="020B0503020204020204" pitchFamily="34" charset="-122"/>
                <a:ea typeface="微软雅黑" panose="020B0503020204020204" pitchFamily="34" charset="-122"/>
                <a:sym typeface="思源黑体 CN Normal"/>
              </a:rPr>
              <a:t>5</a:t>
            </a:r>
            <a:r>
              <a:rPr lang="zh-CN" altLang="en-US" sz="2800">
                <a:latin typeface="微软雅黑" panose="020B0503020204020204" pitchFamily="34" charset="-122"/>
                <a:ea typeface="微软雅黑" panose="020B0503020204020204" pitchFamily="34" charset="-122"/>
                <a:sym typeface="思源黑体 CN Normal"/>
              </a:rPr>
              <a:t>日，中共中央印发了</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中国共产党机构编制工作条例</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（以下简称</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条例</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），并发出通知，要求各地区各部门认真遵照执行。</a:t>
            </a:r>
            <a:endParaRPr lang="zh-CN" altLang="en-US" sz="2800">
              <a:latin typeface="微软雅黑" panose="020B0503020204020204" pitchFamily="34" charset="-122"/>
              <a:ea typeface="微软雅黑" panose="020B0503020204020204" pitchFamily="34" charset="-122"/>
              <a:sym typeface="思源黑体 CN Normal"/>
            </a:endParaRPr>
          </a:p>
        </p:txBody>
      </p:sp>
      <p:sp>
        <p:nvSpPr>
          <p:cNvPr id="4" name="矩形 3"/>
          <p:cNvSpPr/>
          <p:nvPr/>
        </p:nvSpPr>
        <p:spPr>
          <a:xfrm>
            <a:off x="1217613" y="311150"/>
            <a:ext cx="1876425" cy="10160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tx1"/>
                </a:solidFill>
                <a:effectLst>
                  <a:outerShdw blurRad="60007" dist="200025" dir="15000000" sy="30000" kx="-1800000" algn="bl" rotWithShape="0">
                    <a:prstClr val="black">
                      <a:alpha val="32000"/>
                    </a:prstClr>
                  </a:outerShdw>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前言</a:t>
            </a:r>
            <a:endParaRPr kumimoji="0" lang="en-US" altLang="zh-CN" sz="6000" b="1" i="0" u="none" strike="noStrike" kern="1200" cap="none" spc="600" normalizeH="0" baseline="0" noProof="0" dirty="0">
              <a:ln>
                <a:noFill/>
              </a:ln>
              <a:solidFill>
                <a:schemeClr val="tx1"/>
              </a:solidFill>
              <a:effectLst>
                <a:outerShdw blurRad="60007" dist="200025" dir="15000000" sy="30000" kx="-1800000" algn="bl" rotWithShape="0">
                  <a:prstClr val="black">
                    <a:alpha val="32000"/>
                  </a:prstClr>
                </a:outerShdw>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par>
                          <p:cTn id="11" fill="hold">
                            <p:stCondLst>
                              <p:cond delay="1000"/>
                            </p:stCondLst>
                            <p:childTnLst>
                              <p:par>
                                <p:cTn id="12" presetID="1" presetClass="entr" presetSubtype="0" fill="hold" grpId="0" nodeType="afterEffect">
                                  <p:stCondLst>
                                    <p:cond delay="0"/>
                                  </p:stCondLst>
                                  <p:iterate type="lt">
                                    <p:tmAbs val="4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3338" y="187325"/>
            <a:ext cx="16065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领导体制</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组合 2"/>
          <p:cNvGrpSpPr/>
          <p:nvPr/>
        </p:nvGrpSpPr>
        <p:grpSpPr>
          <a:xfrm>
            <a:off x="855663" y="1169988"/>
            <a:ext cx="10480675" cy="1254125"/>
            <a:chOff x="5281472" y="2735162"/>
            <a:chExt cx="10480153" cy="1771436"/>
          </a:xfrm>
        </p:grpSpPr>
        <p:sp>
          <p:nvSpPr>
            <p:cNvPr id="4" name="矩形 3"/>
            <p:cNvSpPr/>
            <p:nvPr/>
          </p:nvSpPr>
          <p:spPr>
            <a:xfrm>
              <a:off x="8038062" y="2810999"/>
              <a:ext cx="7558947" cy="16955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必须服从党中央对机构编制工作的集中统一领导，增强“四个意识”、坚定“四个自信”、做到“两个维护”，坚决落实党和国家关于机构编制工作的方针政策和决策部署，严格执行党和国家关于机构改革、体制机制、机构、职能、编制和领导职数等规定，确保中央令行禁止、政令畅通。</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矩形 4"/>
            <p:cNvSpPr/>
            <p:nvPr/>
          </p:nvSpPr>
          <p:spPr>
            <a:xfrm>
              <a:off x="5281472" y="2735162"/>
              <a:ext cx="2642073" cy="1707054"/>
            </a:xfrm>
            <a:prstGeom prst="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各地区各部门  </a:t>
              </a:r>
              <a:endPar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  </a:t>
              </a:r>
              <a:r>
                <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党委（党组）</a:t>
              </a:r>
              <a:endPar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
          <p:nvSpPr>
            <p:cNvPr id="6" name="矩形 5"/>
            <p:cNvSpPr/>
            <p:nvPr/>
          </p:nvSpPr>
          <p:spPr>
            <a:xfrm>
              <a:off x="7923544" y="2735162"/>
              <a:ext cx="7838081" cy="1707054"/>
            </a:xfrm>
            <a:prstGeom prst="rect">
              <a:avLst/>
            </a:prstGeom>
            <a:noFill/>
            <a:ln w="19050" cap="flat" cmpd="sng" algn="ctr">
              <a:solidFill>
                <a:srgbClr val="C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8E5"/>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7" name="组合 6"/>
          <p:cNvGrpSpPr/>
          <p:nvPr/>
        </p:nvGrpSpPr>
        <p:grpSpPr>
          <a:xfrm>
            <a:off x="855663" y="2536825"/>
            <a:ext cx="10480675" cy="884238"/>
            <a:chOff x="5281472" y="2735162"/>
            <a:chExt cx="10480788" cy="1247993"/>
          </a:xfrm>
        </p:grpSpPr>
        <p:sp>
          <p:nvSpPr>
            <p:cNvPr id="8" name="矩形 7"/>
            <p:cNvSpPr/>
            <p:nvPr/>
          </p:nvSpPr>
          <p:spPr>
            <a:xfrm>
              <a:off x="8038062" y="3098079"/>
              <a:ext cx="7558947" cy="5202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根据规定的职责权限，负责本地区本部门的机构编制工作。</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9" name="矩形 8"/>
            <p:cNvSpPr/>
            <p:nvPr/>
          </p:nvSpPr>
          <p:spPr>
            <a:xfrm>
              <a:off x="5281472" y="2735162"/>
              <a:ext cx="2642073" cy="1204040"/>
            </a:xfrm>
            <a:prstGeom prst="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各地区各部门</a:t>
              </a:r>
              <a:endPar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  </a:t>
              </a:r>
              <a:r>
                <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党委（党组）</a:t>
              </a:r>
              <a:endPar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
          <p:nvSpPr>
            <p:cNvPr id="10" name="矩形 9"/>
            <p:cNvSpPr/>
            <p:nvPr/>
          </p:nvSpPr>
          <p:spPr>
            <a:xfrm>
              <a:off x="7924179" y="2779115"/>
              <a:ext cx="7838081" cy="1204040"/>
            </a:xfrm>
            <a:prstGeom prst="rect">
              <a:avLst/>
            </a:prstGeom>
            <a:noFill/>
            <a:ln w="19050" cap="flat" cmpd="sng" algn="ctr">
              <a:solidFill>
                <a:srgbClr val="C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8E5"/>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
        <p:nvSpPr>
          <p:cNvPr id="11" name="矩形 10"/>
          <p:cNvSpPr/>
          <p:nvPr/>
        </p:nvSpPr>
        <p:spPr>
          <a:xfrm>
            <a:off x="855663" y="3479800"/>
            <a:ext cx="10769600" cy="1419225"/>
          </a:xfrm>
          <a:prstGeom prst="rect">
            <a:avLst/>
          </a:prstGeom>
          <a:noFill/>
          <a:ln w="9525">
            <a:noFill/>
          </a:ln>
        </p:spPr>
        <p:txBody>
          <a:bodyPr>
            <a:spAutoFit/>
          </a:bodyPr>
          <a:p>
            <a:pPr marL="285750" indent="-285750">
              <a:lnSpc>
                <a:spcPct val="120000"/>
              </a:lnSpc>
              <a:buFont typeface="Wingdings" panose="05000000000000000000" pitchFamily="2" charset="2"/>
              <a:buChar char="l"/>
            </a:pPr>
            <a:r>
              <a:rPr lang="zh-CN" altLang="en-US">
                <a:latin typeface="微软雅黑" panose="020B0503020204020204" pitchFamily="34" charset="-122"/>
                <a:ea typeface="微软雅黑" panose="020B0503020204020204" pitchFamily="34" charset="-122"/>
              </a:rPr>
              <a:t>地方各级党委设立机构编制委员会，管理本地区机构编制工作。各部门各单位应当明确负责机构编制工作的机构和人员。  　　</a:t>
            </a:r>
            <a:endParaRPr lang="en-US" altLang="zh-CN">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a:latin typeface="微软雅黑" panose="020B0503020204020204" pitchFamily="34" charset="-122"/>
                <a:ea typeface="微软雅黑" panose="020B0503020204020204" pitchFamily="34" charset="-122"/>
              </a:rPr>
              <a:t>乡镇、街道的机构编制事项由上一级机构编制委员会管理。</a:t>
            </a:r>
            <a:endParaRPr lang="en-US" altLang="zh-CN">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endParaRPr lang="en-US" altLang="zh-CN">
              <a:latin typeface="微软雅黑" panose="020B0503020204020204" pitchFamily="34" charset="-122"/>
              <a:ea typeface="微软雅黑" panose="020B0503020204020204" pitchFamily="34" charset="-122"/>
            </a:endParaRPr>
          </a:p>
        </p:txBody>
      </p:sp>
      <p:sp>
        <p:nvSpPr>
          <p:cNvPr id="12" name="矩形 11"/>
          <p:cNvSpPr/>
          <p:nvPr/>
        </p:nvSpPr>
        <p:spPr>
          <a:xfrm>
            <a:off x="131763" y="2114550"/>
            <a:ext cx="484188"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6</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3" name="矩形 12"/>
          <p:cNvSpPr/>
          <p:nvPr/>
        </p:nvSpPr>
        <p:spPr>
          <a:xfrm>
            <a:off x="131763" y="4765675"/>
            <a:ext cx="484188"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7</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855663" y="4765675"/>
            <a:ext cx="10480675" cy="679450"/>
          </a:xfrm>
          <a:prstGeom prst="rect">
            <a:avLst/>
          </a:prstGeom>
          <a:noFill/>
          <a:ln w="19050" cap="flat" cmpd="sng" algn="ctr">
            <a:solidFill>
              <a:srgbClr val="C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8E5"/>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71688" name="文本框 99"/>
          <p:cNvSpPr txBox="1"/>
          <p:nvPr/>
        </p:nvSpPr>
        <p:spPr>
          <a:xfrm>
            <a:off x="920750" y="4765675"/>
            <a:ext cx="10415588" cy="644525"/>
          </a:xfrm>
          <a:prstGeom prst="rect">
            <a:avLst/>
          </a:prstGeom>
          <a:noFill/>
          <a:ln w="9525">
            <a:noFill/>
          </a:ln>
        </p:spPr>
        <p:txBody>
          <a:bodyPr>
            <a:spAutoFit/>
          </a:bodyPr>
          <a:p>
            <a:pPr indent="304800">
              <a:buNone/>
            </a:pPr>
            <a:r>
              <a:rPr lang="zh-CN" altLang="en-US">
                <a:latin typeface="微软雅黑" panose="020B0503020204020204" pitchFamily="34" charset="-122"/>
                <a:ea typeface="微软雅黑" panose="020B0503020204020204" pitchFamily="34" charset="-122"/>
              </a:rPr>
              <a:t>各级机构编制委员会下设办公室，承担日常工作，归口本级党委组织部门管理，根据授权和规定程序处理机构编制具体事宜。</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3"/>
          <p:cNvSpPr/>
          <p:nvPr/>
        </p:nvSpPr>
        <p:spPr>
          <a:xfrm>
            <a:off x="4953000" y="901700"/>
            <a:ext cx="2722563"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第三章</a:t>
            </a:r>
            <a:endParaRPr lang="zh-CN" altLang="en-US" sz="6000" b="1">
              <a:latin typeface="思源黑体 CN Bold"/>
              <a:ea typeface="思源黑体 CN Bold"/>
              <a:sym typeface="思源黑体 CN Normal"/>
            </a:endParaRPr>
          </a:p>
        </p:txBody>
      </p:sp>
      <p:sp>
        <p:nvSpPr>
          <p:cNvPr id="5" name="矩形 4"/>
          <p:cNvSpPr/>
          <p:nvPr/>
        </p:nvSpPr>
        <p:spPr>
          <a:xfrm>
            <a:off x="4926013" y="2225675"/>
            <a:ext cx="2749550" cy="1631950"/>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动议</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6513" y="354013"/>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动议</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1036638" y="1966913"/>
            <a:ext cx="6935788" cy="75723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机构编制工作动议应当根据党中央有关要求和工作需要，按照机构编制管理权限提出。</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4" name="矩形: 圆角 12"/>
          <p:cNvSpPr/>
          <p:nvPr/>
        </p:nvSpPr>
        <p:spPr>
          <a:xfrm>
            <a:off x="8502650" y="1244600"/>
            <a:ext cx="2457450" cy="4273550"/>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动  议</a:t>
            </a:r>
            <a:endParaRPr kumimoji="0" lang="zh-CN" altLang="en-US"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
        <p:nvSpPr>
          <p:cNvPr id="5" name="任意多边形: 形状 16"/>
          <p:cNvSpPr/>
          <p:nvPr/>
        </p:nvSpPr>
        <p:spPr>
          <a:xfrm flipH="1">
            <a:off x="862013" y="1322388"/>
            <a:ext cx="7640638" cy="4264025"/>
          </a:xfrm>
          <a:custGeom>
            <a:avLst/>
            <a:gdLst>
              <a:gd name="connsiteX0" fmla="*/ 0 w 798286"/>
              <a:gd name="connsiteY0" fmla="*/ 0 h 3947886"/>
              <a:gd name="connsiteX1" fmla="*/ 798286 w 798286"/>
              <a:gd name="connsiteY1" fmla="*/ 0 h 3947886"/>
              <a:gd name="connsiteX2" fmla="*/ 798286 w 798286"/>
              <a:gd name="connsiteY2" fmla="*/ 3947886 h 3947886"/>
            </a:gdLst>
            <a:ahLst/>
            <a:cxnLst>
              <a:cxn ang="0">
                <a:pos x="connsiteX0" y="connsiteY0"/>
              </a:cxn>
              <a:cxn ang="0">
                <a:pos x="connsiteX1" y="connsiteY1"/>
              </a:cxn>
              <a:cxn ang="0">
                <a:pos x="connsiteX2" y="connsiteY2"/>
              </a:cxn>
            </a:cxnLst>
            <a:rect l="l" t="t" r="r" b="b"/>
            <a:pathLst>
              <a:path w="798286" h="3947886">
                <a:moveTo>
                  <a:pt x="0" y="0"/>
                </a:moveTo>
                <a:lnTo>
                  <a:pt x="798286" y="0"/>
                </a:lnTo>
                <a:lnTo>
                  <a:pt x="798286" y="3947886"/>
                </a:lnTo>
              </a:path>
            </a:pathLst>
          </a:custGeom>
          <a:noFill/>
          <a:ln w="12700" cap="flat" cmpd="sng" algn="ctr">
            <a:solidFill>
              <a:srgbClr val="C00000"/>
            </a:solidFill>
            <a:prstDash val="solid"/>
            <a:miter lim="800000"/>
            <a:headEnd type="oval"/>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8" name="矩形 7"/>
          <p:cNvSpPr/>
          <p:nvPr/>
        </p:nvSpPr>
        <p:spPr>
          <a:xfrm>
            <a:off x="1023938" y="4483100"/>
            <a:ext cx="6951663" cy="39687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机构编制工作的动议应当由党委（党组）领导班子集体讨论决定。</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0" name="矩形 9"/>
          <p:cNvSpPr/>
          <p:nvPr/>
        </p:nvSpPr>
        <p:spPr>
          <a:xfrm>
            <a:off x="1036638" y="2659063"/>
            <a:ext cx="6765925" cy="1582737"/>
          </a:xfrm>
          <a:prstGeom prst="rect">
            <a:avLst/>
          </a:prstGeom>
          <a:noFill/>
          <a:ln w="9525">
            <a:noFill/>
          </a:ln>
        </p:spPr>
        <p:txBody>
          <a:bodyPr>
            <a:spAutoFit/>
          </a:bodyPr>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党和国家机构改革、重大体制机制和职责调整由党中央启动。  　　</a:t>
            </a:r>
            <a:endParaRPr lang="en-US" altLang="zh-CN" sz="1200">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地方各级党委可以提出本地区体制机制和职责调整动议，并组织力量对有关问题进行分析研判。重大事项和超出本级机构编制管理权限的事项应当按照规定向上级党委请示报告，上级党委同意后方可研究推进。地方各级机构编制委员会可以根据规定权限，对本地区相关体制机制和职责调整提出动议。  　　</a:t>
            </a:r>
            <a:endParaRPr lang="en-US" altLang="zh-CN" sz="1200">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各部门党组（党委）可以动议机关及其所属事业单位机构、职能、编制、领导职数等事项调整，报本级机构编制委员会及其办公室。根据机构编制管理权限可以由部门决定的事项，按照有关规定办理。</a:t>
            </a:r>
            <a:endParaRPr lang="zh-CN" altLang="en-US" sz="1200">
              <a:latin typeface="微软雅黑" panose="020B0503020204020204" pitchFamily="34" charset="-122"/>
              <a:ea typeface="微软雅黑" panose="020B0503020204020204" pitchFamily="34" charset="-122"/>
            </a:endParaRPr>
          </a:p>
        </p:txBody>
      </p:sp>
      <p:sp>
        <p:nvSpPr>
          <p:cNvPr id="11" name="矩形 10"/>
          <p:cNvSpPr/>
          <p:nvPr/>
        </p:nvSpPr>
        <p:spPr>
          <a:xfrm>
            <a:off x="1023938" y="4935538"/>
            <a:ext cx="6754812" cy="465137"/>
          </a:xfrm>
          <a:prstGeom prst="rect">
            <a:avLst/>
          </a:prstGeom>
          <a:noFill/>
          <a:ln w="9525">
            <a:noFill/>
          </a:ln>
        </p:spPr>
        <p:txBody>
          <a:bodyPr>
            <a:spAutoFit/>
          </a:bodyPr>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各地区各部门提出机构编制工作动议必须符合党中央有关改革精神和机构编制有关规定，应当充分论证必要性、合理性、可行性。</a:t>
            </a:r>
            <a:endParaRPr lang="zh-CN" altLang="en-US" sz="1200">
              <a:latin typeface="微软雅黑" panose="020B0503020204020204" pitchFamily="34" charset="-122"/>
              <a:ea typeface="微软雅黑" panose="020B0503020204020204" pitchFamily="34" charset="-122"/>
            </a:endParaRPr>
          </a:p>
        </p:txBody>
      </p:sp>
      <p:pic>
        <p:nvPicPr>
          <p:cNvPr id="75786" name="图片 12"/>
          <p:cNvPicPr>
            <a:picLocks noChangeAspect="1"/>
          </p:cNvPicPr>
          <p:nvPr/>
        </p:nvPicPr>
        <p:blipFill>
          <a:blip r:embed="rId1"/>
          <a:srcRect l="67050" b="10954"/>
          <a:stretch>
            <a:fillRect/>
          </a:stretch>
        </p:blipFill>
        <p:spPr>
          <a:xfrm>
            <a:off x="8696325" y="1690688"/>
            <a:ext cx="2581275" cy="2543175"/>
          </a:xfrm>
          <a:prstGeom prst="rect">
            <a:avLst/>
          </a:prstGeom>
          <a:noFill/>
          <a:ln w="9525">
            <a:noFill/>
          </a:ln>
        </p:spPr>
      </p:pic>
      <p:sp>
        <p:nvSpPr>
          <p:cNvPr id="9" name="矩形 8"/>
          <p:cNvSpPr/>
          <p:nvPr/>
        </p:nvSpPr>
        <p:spPr>
          <a:xfrm>
            <a:off x="571500" y="2044700"/>
            <a:ext cx="465455" cy="61468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8</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2" name="矩形 11"/>
          <p:cNvSpPr/>
          <p:nvPr/>
        </p:nvSpPr>
        <p:spPr>
          <a:xfrm>
            <a:off x="571500" y="4483100"/>
            <a:ext cx="465455" cy="59817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9</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000000"/>
                                          </p:val>
                                        </p:tav>
                                        <p:tav tm="100000">
                                          <p:val>
                                            <p:strVal val="#ppt_w"/>
                                          </p:val>
                                        </p:tav>
                                      </p:tavLst>
                                    </p:anim>
                                    <p:anim calcmode="lin" valueType="num">
                                      <p:cBhvr>
                                        <p:cTn id="8" dur="1500" fill="hold"/>
                                        <p:tgtEl>
                                          <p:spTgt spid="4"/>
                                        </p:tgtEl>
                                        <p:attrNameLst>
                                          <p:attrName>ppt_h</p:attrName>
                                        </p:attrNameLst>
                                      </p:cBhvr>
                                      <p:tavLst>
                                        <p:tav tm="0">
                                          <p:val>
                                            <p:fltVal val="0.000000"/>
                                          </p:val>
                                        </p:tav>
                                        <p:tav tm="100000">
                                          <p:val>
                                            <p:strVal val="#ppt_h"/>
                                          </p:val>
                                        </p:tav>
                                      </p:tavLst>
                                    </p:anim>
                                    <p:animEffect transition="in" filter="fade">
                                      <p:cBhvr>
                                        <p:cTn id="9" dur="1500"/>
                                        <p:tgtEl>
                                          <p:spTgt spid="4"/>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500"/>
                                        <p:tgtEl>
                                          <p:spTgt spid="5"/>
                                        </p:tgtEl>
                                      </p:cBhvr>
                                    </p:animEffect>
                                  </p:childTnLst>
                                </p:cTn>
                              </p:par>
                            </p:childTnLst>
                          </p:cTn>
                        </p:par>
                        <p:par>
                          <p:cTn id="14" fill="hold">
                            <p:stCondLst>
                              <p:cond delay="3000"/>
                            </p:stCondLst>
                            <p:childTnLst>
                              <p:par>
                                <p:cTn id="15" presetID="31" presetClass="entr" presetSubtype="0" fill="hold" grpId="0" nodeType="afterEffect">
                                  <p:stCondLst>
                                    <p:cond delay="0"/>
                                  </p:stCondLst>
                                  <p:iterate type="lt">
                                    <p:tmPct val="1240"/>
                                  </p:iterate>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000000"/>
                                          </p:val>
                                        </p:tav>
                                        <p:tav tm="100000">
                                          <p:val>
                                            <p:strVal val="#ppt_w"/>
                                          </p:val>
                                        </p:tav>
                                      </p:tavLst>
                                    </p:anim>
                                    <p:anim calcmode="lin" valueType="num">
                                      <p:cBhvr>
                                        <p:cTn id="18" dur="750" fill="hold"/>
                                        <p:tgtEl>
                                          <p:spTgt spid="3"/>
                                        </p:tgtEl>
                                        <p:attrNameLst>
                                          <p:attrName>ppt_h</p:attrName>
                                        </p:attrNameLst>
                                      </p:cBhvr>
                                      <p:tavLst>
                                        <p:tav tm="0">
                                          <p:val>
                                            <p:fltVal val="0.000000"/>
                                          </p:val>
                                        </p:tav>
                                        <p:tav tm="100000">
                                          <p:val>
                                            <p:strVal val="#ppt_h"/>
                                          </p:val>
                                        </p:tav>
                                      </p:tavLst>
                                    </p:anim>
                                    <p:anim calcmode="lin" valueType="num">
                                      <p:cBhvr>
                                        <p:cTn id="19" dur="750" fill="hold"/>
                                        <p:tgtEl>
                                          <p:spTgt spid="3"/>
                                        </p:tgtEl>
                                        <p:attrNameLst>
                                          <p:attrName>style.rotation</p:attrName>
                                        </p:attrNameLst>
                                      </p:cBhvr>
                                      <p:tavLst>
                                        <p:tav tm="0">
                                          <p:val>
                                            <p:fltVal val="90.000000"/>
                                          </p:val>
                                        </p:tav>
                                        <p:tav tm="100000">
                                          <p:val>
                                            <p:fltVal val="0.000000"/>
                                          </p:val>
                                        </p:tav>
                                      </p:tavLst>
                                    </p:anim>
                                    <p:animEffect transition="in" filter="fade">
                                      <p:cBhvr>
                                        <p:cTn id="20" dur="750"/>
                                        <p:tgtEl>
                                          <p:spTgt spid="3"/>
                                        </p:tgtEl>
                                      </p:cBhvr>
                                    </p:animEffect>
                                  </p:childTnLst>
                                </p:cTn>
                              </p:par>
                            </p:childTnLst>
                          </p:cTn>
                        </p:par>
                        <p:par>
                          <p:cTn id="21" fill="hold">
                            <p:stCondLst>
                              <p:cond delay="4094"/>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4594"/>
                            </p:stCondLst>
                            <p:childTnLst>
                              <p:par>
                                <p:cTn id="26" presetID="31" presetClass="entr" presetSubtype="0" fill="hold" grpId="0" nodeType="afterEffect">
                                  <p:stCondLst>
                                    <p:cond delay="0"/>
                                  </p:stCondLst>
                                  <p:iterate type="lt">
                                    <p:tmPct val="1240"/>
                                  </p:iterate>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fltVal val="0.000000"/>
                                          </p:val>
                                        </p:tav>
                                        <p:tav tm="100000">
                                          <p:val>
                                            <p:strVal val="#ppt_w"/>
                                          </p:val>
                                        </p:tav>
                                      </p:tavLst>
                                    </p:anim>
                                    <p:anim calcmode="lin" valueType="num">
                                      <p:cBhvr>
                                        <p:cTn id="29" dur="750" fill="hold"/>
                                        <p:tgtEl>
                                          <p:spTgt spid="8"/>
                                        </p:tgtEl>
                                        <p:attrNameLst>
                                          <p:attrName>ppt_h</p:attrName>
                                        </p:attrNameLst>
                                      </p:cBhvr>
                                      <p:tavLst>
                                        <p:tav tm="0">
                                          <p:val>
                                            <p:fltVal val="0.000000"/>
                                          </p:val>
                                        </p:tav>
                                        <p:tav tm="100000">
                                          <p:val>
                                            <p:strVal val="#ppt_h"/>
                                          </p:val>
                                        </p:tav>
                                      </p:tavLst>
                                    </p:anim>
                                    <p:anim calcmode="lin" valueType="num">
                                      <p:cBhvr>
                                        <p:cTn id="30" dur="750" fill="hold"/>
                                        <p:tgtEl>
                                          <p:spTgt spid="8"/>
                                        </p:tgtEl>
                                        <p:attrNameLst>
                                          <p:attrName>style.rotation</p:attrName>
                                        </p:attrNameLst>
                                      </p:cBhvr>
                                      <p:tavLst>
                                        <p:tav tm="0">
                                          <p:val>
                                            <p:fltVal val="90.000000"/>
                                          </p:val>
                                        </p:tav>
                                        <p:tav tm="100000">
                                          <p:val>
                                            <p:fltVal val="0.000000"/>
                                          </p:val>
                                        </p:tav>
                                      </p:tavLst>
                                    </p:anim>
                                    <p:animEffect transition="in" filter="fade">
                                      <p:cBhvr>
                                        <p:cTn id="31" dur="750"/>
                                        <p:tgtEl>
                                          <p:spTgt spid="8"/>
                                        </p:tgtEl>
                                      </p:cBhvr>
                                    </p:animEffect>
                                  </p:childTnLst>
                                </p:cTn>
                              </p:par>
                            </p:childTnLst>
                          </p:cTn>
                        </p:par>
                        <p:par>
                          <p:cTn id="32" fill="hold">
                            <p:stCondLst>
                              <p:cond delay="5604"/>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矩形 3"/>
          <p:cNvSpPr/>
          <p:nvPr/>
        </p:nvSpPr>
        <p:spPr>
          <a:xfrm>
            <a:off x="4849813" y="993775"/>
            <a:ext cx="2492375"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第四章</a:t>
            </a:r>
            <a:endParaRPr lang="zh-CN" altLang="en-US" sz="6000" b="1">
              <a:latin typeface="思源黑体 CN Bold"/>
              <a:ea typeface="思源黑体 CN Bold"/>
              <a:sym typeface="思源黑体 CN Normal"/>
            </a:endParaRPr>
          </a:p>
        </p:txBody>
      </p:sp>
      <p:sp>
        <p:nvSpPr>
          <p:cNvPr id="5" name="矩形 4"/>
          <p:cNvSpPr/>
          <p:nvPr/>
        </p:nvSpPr>
        <p:spPr>
          <a:xfrm>
            <a:off x="4721225" y="2301875"/>
            <a:ext cx="2749550" cy="1631950"/>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论证</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6513" y="277813"/>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论证</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12" name="矩形 11"/>
          <p:cNvSpPr/>
          <p:nvPr/>
        </p:nvSpPr>
        <p:spPr>
          <a:xfrm>
            <a:off x="673100" y="1558925"/>
            <a:ext cx="1067435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3" name="矩形: 圆角 12"/>
          <p:cNvSpPr/>
          <p:nvPr/>
        </p:nvSpPr>
        <p:spPr>
          <a:xfrm>
            <a:off x="3565525" y="1087438"/>
            <a:ext cx="5389563"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文本框 13"/>
          <p:cNvSpPr txBox="1"/>
          <p:nvPr/>
        </p:nvSpPr>
        <p:spPr>
          <a:xfrm>
            <a:off x="5648325" y="1147763"/>
            <a:ext cx="1096963" cy="585787"/>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论 证</a:t>
            </a:r>
            <a:endParaRPr lang="zh-CN" altLang="en-US" sz="3200" b="1">
              <a:solidFill>
                <a:srgbClr val="FFFFFF"/>
              </a:solidFill>
              <a:latin typeface="思源黑体 CN Heavy"/>
              <a:ea typeface="思源黑体 CN Heavy"/>
              <a:sym typeface="思源黑体 CN Normal"/>
            </a:endParaRPr>
          </a:p>
        </p:txBody>
      </p:sp>
      <p:grpSp>
        <p:nvGrpSpPr>
          <p:cNvPr id="15" name="组合 14"/>
          <p:cNvGrpSpPr/>
          <p:nvPr/>
        </p:nvGrpSpPr>
        <p:grpSpPr>
          <a:xfrm>
            <a:off x="844550" y="2160588"/>
            <a:ext cx="4321175" cy="3563937"/>
            <a:chOff x="4068684" y="1935310"/>
            <a:chExt cx="4321499" cy="3563989"/>
          </a:xfrm>
        </p:grpSpPr>
        <p:sp>
          <p:nvSpPr>
            <p:cNvPr id="16" name="矩形 15"/>
            <p:cNvSpPr/>
            <p:nvPr/>
          </p:nvSpPr>
          <p:spPr>
            <a:xfrm>
              <a:off x="4598912" y="1935310"/>
              <a:ext cx="3791271" cy="356398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rPr>
                <a:t>党和国家机构改革、重大体制机制和职责调整应当在党中央集中统一领导下组织论证。  </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　　</a:t>
              </a:r>
              <a:endPar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党和国家机构改革、重大体制机制和职责调整应当有利于构建系统完备、科学规范、运行高效的党和国家机构职能体系，形成总揽全局、协调各方的党的领导体系，职责明确、依法行政的政府治理体系，中国特色、世界一流的武装力量体系，联系广泛、服务群众的群团工作体系，有利于推动各类组织在党的统一领导下协调行动、增强合力。</a:t>
              </a:r>
              <a:endPar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7" name="矩形 16"/>
            <p:cNvSpPr/>
            <p:nvPr/>
          </p:nvSpPr>
          <p:spPr>
            <a:xfrm>
              <a:off x="4068684" y="1935310"/>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10</a:t>
              </a:r>
              <a:endParaRPr kumimoji="0" lang="en-US" altLang="zh-CN" sz="19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8" name="组合 17"/>
          <p:cNvGrpSpPr/>
          <p:nvPr/>
        </p:nvGrpSpPr>
        <p:grpSpPr>
          <a:xfrm>
            <a:off x="5556250" y="2139950"/>
            <a:ext cx="5984875" cy="3786188"/>
            <a:chOff x="5088643" y="-1354577"/>
            <a:chExt cx="5986113" cy="3785588"/>
          </a:xfrm>
        </p:grpSpPr>
        <p:sp>
          <p:nvSpPr>
            <p:cNvPr id="19" name="矩形 18"/>
            <p:cNvSpPr/>
            <p:nvPr/>
          </p:nvSpPr>
          <p:spPr>
            <a:xfrm>
              <a:off x="5088643" y="-1354577"/>
              <a:ext cx="5542623" cy="378558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rPr>
                <a:t>机构设置应当科学合理，具有比较完整且相对稳定的独立职能，能够与现有机构的职能协调衔接。  　</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　</a:t>
              </a:r>
              <a:endPar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统筹党和国家机构设置和职能配置，应当强化党的组织在同级组织中的领导地位，加强归口协调职能，统筹本系统本领域工作。坚持一类事项原则上由一个部门统筹、一件事情原则上由一个部门负责。党的有关机构可以同职能相近、联系紧密的其他部门统筹设置，实行合并设立或者合署办公。  　　</a:t>
              </a:r>
              <a:endParaRPr kumimoji="0" lang="en-US" altLang="zh-CN"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地方机构设置和职能配置应当保证有效实施党中央方针政策和国家法律法规，涉及党中央集中统一领导和国家法制统一、政令统一、市场统一的机构职能应当同中央基本对应。除中央有明确规定外，地方可以在规定限额内因地制宜设置机构和配置职能，严格规范设置各类派出机构。地方可以在规定权限范围内设置和调整事业单位。</a:t>
              </a:r>
              <a:endPar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0" name="矩形 19"/>
            <p:cNvSpPr/>
            <p:nvPr/>
          </p:nvSpPr>
          <p:spPr>
            <a:xfrm>
              <a:off x="10608484" y="-1334025"/>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11</a:t>
              </a:r>
              <a:endParaRPr kumimoji="0" lang="en-US" altLang="zh-CN" sz="19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
        <p:nvSpPr>
          <p:cNvPr id="3" name="矩形 2"/>
          <p:cNvSpPr/>
          <p:nvPr/>
        </p:nvSpPr>
        <p:spPr>
          <a:xfrm>
            <a:off x="5165725" y="2260600"/>
            <a:ext cx="141288" cy="30384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15900" y="4178300"/>
            <a:ext cx="11760200" cy="14859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306513" y="277813"/>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论证</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1" name="矩形 20"/>
          <p:cNvSpPr/>
          <p:nvPr/>
        </p:nvSpPr>
        <p:spPr>
          <a:xfrm>
            <a:off x="1073150" y="1811338"/>
            <a:ext cx="1028700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2" name="矩形: 圆角 12"/>
          <p:cNvSpPr/>
          <p:nvPr/>
        </p:nvSpPr>
        <p:spPr>
          <a:xfrm>
            <a:off x="3578225" y="1339850"/>
            <a:ext cx="5389563"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3" name="文本框 13"/>
          <p:cNvSpPr txBox="1"/>
          <p:nvPr/>
        </p:nvSpPr>
        <p:spPr>
          <a:xfrm>
            <a:off x="5661025" y="1401763"/>
            <a:ext cx="1096963" cy="584200"/>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论 证</a:t>
            </a:r>
            <a:endParaRPr lang="zh-CN" altLang="en-US" sz="3200" b="1">
              <a:solidFill>
                <a:srgbClr val="FFFFFF"/>
              </a:solidFill>
              <a:latin typeface="思源黑体 CN Heavy"/>
              <a:ea typeface="思源黑体 CN Heavy"/>
              <a:sym typeface="思源黑体 CN Normal"/>
            </a:endParaRPr>
          </a:p>
        </p:txBody>
      </p:sp>
      <p:grpSp>
        <p:nvGrpSpPr>
          <p:cNvPr id="24" name="组合 23"/>
          <p:cNvGrpSpPr/>
          <p:nvPr/>
        </p:nvGrpSpPr>
        <p:grpSpPr>
          <a:xfrm>
            <a:off x="828675" y="2390775"/>
            <a:ext cx="10102850" cy="1254125"/>
            <a:chOff x="4068684" y="1723913"/>
            <a:chExt cx="6849729" cy="1254125"/>
          </a:xfrm>
        </p:grpSpPr>
        <p:sp>
          <p:nvSpPr>
            <p:cNvPr id="25" name="矩形 24"/>
            <p:cNvSpPr/>
            <p:nvPr/>
          </p:nvSpPr>
          <p:spPr>
            <a:xfrm>
              <a:off x="4431933" y="1723913"/>
              <a:ext cx="6486480" cy="125412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编制和领导职数配备应当符合党中央有关规定和机构编制党内法规、国家法律法规，适应党和国家事业、经济社会发展、机构履职需要。　</a:t>
              </a:r>
              <a:r>
                <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　</a:t>
              </a:r>
              <a:endPar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编制配备应当符合编制种类、结构和总额等规定。领导职数配备应当符合领导职务名称、层级、数量等规定，领导职务名称应当与机构层级相符合。</a:t>
              </a:r>
              <a:endPar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6" name="矩形 25"/>
            <p:cNvSpPr/>
            <p:nvPr/>
          </p:nvSpPr>
          <p:spPr>
            <a:xfrm>
              <a:off x="4068684" y="1935310"/>
              <a:ext cx="323403"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27" name="组合 26"/>
          <p:cNvGrpSpPr/>
          <p:nvPr/>
        </p:nvGrpSpPr>
        <p:grpSpPr>
          <a:xfrm>
            <a:off x="828675" y="4354513"/>
            <a:ext cx="10226675" cy="881062"/>
            <a:chOff x="4070589" y="2064003"/>
            <a:chExt cx="10225704" cy="880306"/>
          </a:xfrm>
        </p:grpSpPr>
        <p:sp>
          <p:nvSpPr>
            <p:cNvPr id="28" name="矩形 27"/>
            <p:cNvSpPr/>
            <p:nvPr/>
          </p:nvSpPr>
          <p:spPr>
            <a:xfrm>
              <a:off x="4606800" y="2064003"/>
              <a:ext cx="9689493" cy="88030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rPr>
                <a:t>各级机构编制委员会办公室研究论证机构编制事项时，应当进行深入调查研究和合法合规性审查，重大问题应当进行专家论证和风险评估。研究论证时应当充分听取各方面意见。</a:t>
              </a:r>
              <a:endParaRPr kumimoji="0" lang="zh-CN" altLang="en-US" sz="15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endParaRPr>
            </a:p>
          </p:txBody>
        </p:sp>
        <p:sp>
          <p:nvSpPr>
            <p:cNvPr id="29" name="矩形 28"/>
            <p:cNvSpPr/>
            <p:nvPr/>
          </p:nvSpPr>
          <p:spPr>
            <a:xfrm>
              <a:off x="4070589" y="2179573"/>
              <a:ext cx="477520" cy="648335"/>
            </a:xfrm>
            <a:prstGeom prst="rect">
              <a:avLst/>
            </a:prstGeom>
            <a:solidFill>
              <a:srgbClr val="FFFDFB"/>
            </a:solidFill>
            <a:ln w="28575" cap="flat" cmpd="sng" algn="ctr">
              <a:solidFill>
                <a:srgbClr val="FF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矩形 3"/>
          <p:cNvSpPr/>
          <p:nvPr/>
        </p:nvSpPr>
        <p:spPr>
          <a:xfrm>
            <a:off x="4876800" y="1038225"/>
            <a:ext cx="2722563"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第五章</a:t>
            </a:r>
            <a:endParaRPr lang="zh-CN" altLang="en-US" sz="6000" b="1">
              <a:latin typeface="思源黑体 CN Bold"/>
              <a:ea typeface="思源黑体 CN Bold"/>
              <a:sym typeface="思源黑体 CN Normal"/>
            </a:endParaRPr>
          </a:p>
        </p:txBody>
      </p:sp>
      <p:sp>
        <p:nvSpPr>
          <p:cNvPr id="5" name="矩形 4"/>
          <p:cNvSpPr/>
          <p:nvPr/>
        </p:nvSpPr>
        <p:spPr>
          <a:xfrm>
            <a:off x="3438525" y="2286000"/>
            <a:ext cx="53149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审议决定</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01725" y="252413"/>
            <a:ext cx="162083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审议决定</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cxnSp>
        <p:nvCxnSpPr>
          <p:cNvPr id="13" name="直接箭头连接符 12"/>
          <p:cNvCxnSpPr/>
          <p:nvPr/>
        </p:nvCxnSpPr>
        <p:spPr>
          <a:xfrm>
            <a:off x="962025" y="987425"/>
            <a:ext cx="0" cy="4530725"/>
          </a:xfrm>
          <a:prstGeom prst="straightConnector1">
            <a:avLst/>
          </a:prstGeom>
          <a:ln w="6350" cap="flat" cmpd="sng">
            <a:solidFill>
              <a:srgbClr val="FF9500"/>
            </a:solidFill>
            <a:prstDash val="solid"/>
            <a:miter/>
            <a:headEnd type="oval" w="med" len="med"/>
            <a:tailEnd type="triangle" w="med" len="med"/>
          </a:ln>
        </p:spPr>
      </p:cxnSp>
      <p:sp>
        <p:nvSpPr>
          <p:cNvPr id="17" name="矩形 16"/>
          <p:cNvSpPr/>
          <p:nvPr/>
        </p:nvSpPr>
        <p:spPr>
          <a:xfrm>
            <a:off x="1327150" y="1344613"/>
            <a:ext cx="5927725" cy="3698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审批机构编制事项应当按程序报批，严格遵守管理权限。</a:t>
            </a:r>
            <a:endParaRPr kumimoji="0" lang="en-US" altLang="zh-CN"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8" name="矩形 17"/>
          <p:cNvSpPr/>
          <p:nvPr/>
        </p:nvSpPr>
        <p:spPr>
          <a:xfrm>
            <a:off x="1338263" y="1668463"/>
            <a:ext cx="9907587" cy="2676525"/>
          </a:xfrm>
          <a:prstGeom prst="rect">
            <a:avLst/>
          </a:prstGeom>
          <a:noFill/>
          <a:ln w="9525">
            <a:noFill/>
          </a:ln>
        </p:spPr>
        <p:txBody>
          <a:bodyPr>
            <a:spAutoFit/>
          </a:bodyPr>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党和国家机构改革方案、重大体制机制和职责调整方案必须报党中央审议批准。  　　</a:t>
            </a:r>
            <a:endParaRPr lang="en-US" altLang="zh-CN"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各部门提出的机构编制事项申请，由本级机构编制委员会办公室审核后报本级机构编制委员会审批，重大事项由本级机构编制委员会审核后报本级党委审批。需报上一级党委及其机构编制委员会审批的，按程序报批。各级机构编制委员会办公室根据授权审批机构编制事项。  　　</a:t>
            </a:r>
            <a:endParaRPr lang="en-US" altLang="zh-CN"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地方党政机构设置实行限额管理，各级机构限额由党中央统一规定。地方党委提出机构编制事项申请，报上一级机构编制委员会审批，重大事项由上一级机构编制委员会审核后报本级党委审批。  　　</a:t>
            </a:r>
            <a:endParaRPr lang="en-US" altLang="zh-CN"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地区或者部门专项体制机制和职责调整方案，由有相应机构编制管理权限的党委（党组）审议批准。超出本级机构编制管理权限的重大问题，党委（党组）在审议后应当向上一级党委请示报告，上一级党委同意后方可实施。</a:t>
            </a:r>
            <a:endParaRPr lang="zh-CN" altLang="en-US" sz="1400">
              <a:latin typeface="微软雅黑" panose="020B0503020204020204" pitchFamily="34" charset="-122"/>
              <a:ea typeface="微软雅黑" panose="020B0503020204020204" pitchFamily="34" charset="-122"/>
            </a:endParaRPr>
          </a:p>
        </p:txBody>
      </p:sp>
      <p:sp>
        <p:nvSpPr>
          <p:cNvPr id="32" name="矩形 31"/>
          <p:cNvSpPr/>
          <p:nvPr/>
        </p:nvSpPr>
        <p:spPr>
          <a:xfrm>
            <a:off x="1344613" y="4449763"/>
            <a:ext cx="9901238" cy="1068388"/>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凡属机构编制重大问题，应当由党委（党组）或者机构编制委员会集体讨论作出决定。党委（党组）和机构编制委员会审议机构编制议题的程序，应当符合党内法规和中央机构编制委员会有关规定。</a:t>
            </a:r>
            <a:endParaRPr kumimoji="0" lang="en-US" altLang="zh-CN"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4" name="矩形 23"/>
          <p:cNvSpPr/>
          <p:nvPr/>
        </p:nvSpPr>
        <p:spPr>
          <a:xfrm>
            <a:off x="728980" y="1344930"/>
            <a:ext cx="535940" cy="5556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14</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 name="矩形 2"/>
          <p:cNvSpPr/>
          <p:nvPr/>
        </p:nvSpPr>
        <p:spPr>
          <a:xfrm>
            <a:off x="728980" y="4451350"/>
            <a:ext cx="535940" cy="5556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15</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trips(downLeft)">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审议决定</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组合 2"/>
          <p:cNvGrpSpPr/>
          <p:nvPr/>
        </p:nvGrpSpPr>
        <p:grpSpPr>
          <a:xfrm>
            <a:off x="381000" y="2316480"/>
            <a:ext cx="2551430" cy="2249170"/>
            <a:chOff x="1327814" y="2309218"/>
            <a:chExt cx="2562919" cy="2247962"/>
          </a:xfrm>
        </p:grpSpPr>
        <p:sp>
          <p:nvSpPr>
            <p:cNvPr id="4" name="椭圆 3"/>
            <p:cNvSpPr>
              <a:spLocks noChangeAspect="1"/>
            </p:cNvSpPr>
            <p:nvPr/>
          </p:nvSpPr>
          <p:spPr>
            <a:xfrm>
              <a:off x="1327814" y="2309218"/>
              <a:ext cx="2562919" cy="2247962"/>
            </a:xfrm>
            <a:prstGeom prst="ellipse">
              <a:avLst/>
            </a:prstGeom>
            <a:solidFill>
              <a:srgbClr val="C00000"/>
            </a:solidFill>
            <a:ln w="1270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TextBox 42"/>
            <p:cNvSpPr txBox="1"/>
            <p:nvPr/>
          </p:nvSpPr>
          <p:spPr>
            <a:xfrm>
              <a:off x="1392587" y="2878966"/>
              <a:ext cx="2498146" cy="110684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党委（党组）、机构编制委员会应当主要就以下内容对机构编制议题进行审议：</a:t>
              </a:r>
              <a:endParaRPr kumimoji="0" lang="zh-CN" altLang="en-US" sz="18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cxnSp>
        <p:nvCxnSpPr>
          <p:cNvPr id="6" name="直接连接符 5"/>
          <p:cNvCxnSpPr/>
          <p:nvPr/>
        </p:nvCxnSpPr>
        <p:spPr>
          <a:xfrm>
            <a:off x="3509963" y="1271588"/>
            <a:ext cx="0" cy="4775200"/>
          </a:xfrm>
          <a:prstGeom prst="line">
            <a:avLst/>
          </a:prstGeom>
          <a:ln w="6350" cap="flat" cmpd="sng">
            <a:solidFill>
              <a:srgbClr val="FF9500"/>
            </a:solidFill>
            <a:prstDash val="solid"/>
            <a:miter/>
            <a:headEnd type="none" w="med" len="med"/>
            <a:tailEnd type="none" w="med" len="med"/>
          </a:ln>
        </p:spPr>
      </p:cxnSp>
      <p:sp>
        <p:nvSpPr>
          <p:cNvPr id="7" name="PA_圆角矩形 12"/>
          <p:cNvSpPr>
            <a:spLocks noChangeAspect="1"/>
          </p:cNvSpPr>
          <p:nvPr>
            <p:custDataLst>
              <p:tags r:id="rId1"/>
            </p:custDataLst>
          </p:nvPr>
        </p:nvSpPr>
        <p:spPr>
          <a:xfrm>
            <a:off x="3295650" y="1403350"/>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8" name="矩形 7"/>
          <p:cNvSpPr/>
          <p:nvPr/>
        </p:nvSpPr>
        <p:spPr>
          <a:xfrm>
            <a:off x="3797300" y="1433513"/>
            <a:ext cx="5926138" cy="3698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是否有利于坚持和加强党的全面领导；</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PA_圆角矩形 12"/>
          <p:cNvSpPr>
            <a:spLocks noChangeAspect="1"/>
          </p:cNvSpPr>
          <p:nvPr>
            <p:custDataLst>
              <p:tags r:id="rId2"/>
            </p:custDataLst>
          </p:nvPr>
        </p:nvSpPr>
        <p:spPr>
          <a:xfrm>
            <a:off x="3297238" y="2179638"/>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0" name="矩形 9"/>
          <p:cNvSpPr/>
          <p:nvPr/>
        </p:nvSpPr>
        <p:spPr>
          <a:xfrm>
            <a:off x="3797300" y="2073275"/>
            <a:ext cx="7675563" cy="6461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是否符合党中央有关规定和机构编制党内法规、国家法律法规以及相关政策规定；</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1" name="PA_圆角矩形 12"/>
          <p:cNvSpPr>
            <a:spLocks noChangeAspect="1"/>
          </p:cNvSpPr>
          <p:nvPr>
            <p:custDataLst>
              <p:tags r:id="rId3"/>
            </p:custDataLst>
          </p:nvPr>
        </p:nvSpPr>
        <p:spPr>
          <a:xfrm>
            <a:off x="3297238" y="2955925"/>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2" name="矩形 11"/>
          <p:cNvSpPr/>
          <p:nvPr/>
        </p:nvSpPr>
        <p:spPr>
          <a:xfrm>
            <a:off x="3797300" y="2987675"/>
            <a:ext cx="7569200" cy="3698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是否适应经济社会发展需要和财政保障能力，能否有效解决实际问题；</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PA_圆角矩形 12"/>
          <p:cNvSpPr>
            <a:spLocks noChangeAspect="1"/>
          </p:cNvSpPr>
          <p:nvPr>
            <p:custDataLst>
              <p:tags r:id="rId4"/>
            </p:custDataLst>
          </p:nvPr>
        </p:nvSpPr>
        <p:spPr>
          <a:xfrm>
            <a:off x="3298825" y="3732213"/>
            <a:ext cx="431800"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4" name="矩形 13"/>
          <p:cNvSpPr/>
          <p:nvPr/>
        </p:nvSpPr>
        <p:spPr>
          <a:xfrm>
            <a:off x="3797300" y="3776663"/>
            <a:ext cx="7675563" cy="368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是否科学合理，充分考虑了除调整机构编制外的其他解决办法；</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PA_圆角矩形 12"/>
          <p:cNvSpPr>
            <a:spLocks noChangeAspect="1"/>
          </p:cNvSpPr>
          <p:nvPr>
            <p:custDataLst>
              <p:tags r:id="rId5"/>
            </p:custDataLst>
          </p:nvPr>
        </p:nvSpPr>
        <p:spPr>
          <a:xfrm>
            <a:off x="3295650" y="4510088"/>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5</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6" name="矩形 15"/>
          <p:cNvSpPr/>
          <p:nvPr/>
        </p:nvSpPr>
        <p:spPr>
          <a:xfrm>
            <a:off x="3797300" y="4565650"/>
            <a:ext cx="7675563" cy="368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是否对可能带来的问题和遇到的困难进行客观分析，并做好应对准备。</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7" name="矩形 16"/>
          <p:cNvSpPr/>
          <p:nvPr/>
        </p:nvSpPr>
        <p:spPr>
          <a:xfrm>
            <a:off x="120650" y="1760538"/>
            <a:ext cx="466725" cy="5556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16</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8" name="矩形 17"/>
          <p:cNvSpPr/>
          <p:nvPr/>
        </p:nvSpPr>
        <p:spPr>
          <a:xfrm>
            <a:off x="3797300" y="5353050"/>
            <a:ext cx="7540625" cy="368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提请审议机构编制议题时，有关部门应当对照前款规定逐项作出说明。</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000000"/>
                                          </p:val>
                                        </p:tav>
                                        <p:tav tm="100000">
                                          <p:val>
                                            <p:strVal val="#ppt_w"/>
                                          </p:val>
                                        </p:tav>
                                      </p:tavLst>
                                    </p:anim>
                                    <p:anim calcmode="lin" valueType="num">
                                      <p:cBhvr>
                                        <p:cTn id="8" dur="1000" fill="hold"/>
                                        <p:tgtEl>
                                          <p:spTgt spid="3"/>
                                        </p:tgtEl>
                                        <p:attrNameLst>
                                          <p:attrName>ppt_h</p:attrName>
                                        </p:attrNameLst>
                                      </p:cBhvr>
                                      <p:tavLst>
                                        <p:tav tm="0">
                                          <p:val>
                                            <p:fltVal val="0.000000"/>
                                          </p:val>
                                        </p:tav>
                                        <p:tav tm="100000">
                                          <p:val>
                                            <p:strVal val="#ppt_h"/>
                                          </p:val>
                                        </p:tav>
                                      </p:tavLst>
                                    </p:anim>
                                    <p:anim calcmode="lin" valueType="num">
                                      <p:cBhvr>
                                        <p:cTn id="9" dur="1000" fill="hold"/>
                                        <p:tgtEl>
                                          <p:spTgt spid="3"/>
                                        </p:tgtEl>
                                        <p:attrNameLst>
                                          <p:attrName>style.rotation</p:attrName>
                                        </p:attrNameLst>
                                      </p:cBhvr>
                                      <p:tavLst>
                                        <p:tav tm="0">
                                          <p:val>
                                            <p:fltVal val="360.000000"/>
                                          </p:val>
                                        </p:tav>
                                        <p:tav tm="100000">
                                          <p:val>
                                            <p:fltVal val="0.000000"/>
                                          </p:val>
                                        </p:tav>
                                      </p:tavLst>
                                    </p:anim>
                                    <p:animEffect transition="in" filter="fade">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3" presetClass="entr" presetSubtype="52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000000"/>
                                          </p:val>
                                        </p:tav>
                                        <p:tav tm="100000">
                                          <p:val>
                                            <p:strVal val="#ppt_w"/>
                                          </p:val>
                                        </p:tav>
                                      </p:tavLst>
                                    </p:anim>
                                    <p:anim calcmode="lin" valueType="num">
                                      <p:cBhvr>
                                        <p:cTn id="17" dur="1000" fill="hold"/>
                                        <p:tgtEl>
                                          <p:spTgt spid="7"/>
                                        </p:tgtEl>
                                        <p:attrNameLst>
                                          <p:attrName>ppt_h</p:attrName>
                                        </p:attrNameLst>
                                      </p:cBhvr>
                                      <p:tavLst>
                                        <p:tav tm="0">
                                          <p:val>
                                            <p:fltVal val="0.000000"/>
                                          </p:val>
                                        </p:tav>
                                        <p:tav tm="100000">
                                          <p:val>
                                            <p:strVal val="#ppt_h"/>
                                          </p:val>
                                        </p:tav>
                                      </p:tavLst>
                                    </p:anim>
                                    <p:anim calcmode="lin" valueType="num">
                                      <p:cBhvr>
                                        <p:cTn id="18" dur="1000" fill="hold"/>
                                        <p:tgtEl>
                                          <p:spTgt spid="7"/>
                                        </p:tgtEl>
                                        <p:attrNameLst>
                                          <p:attrName>ppt_x</p:attrName>
                                        </p:attrNameLst>
                                      </p:cBhvr>
                                      <p:tavLst>
                                        <p:tav tm="0">
                                          <p:val>
                                            <p:fltVal val="0.500000"/>
                                          </p:val>
                                        </p:tav>
                                        <p:tav tm="100000">
                                          <p:val>
                                            <p:strVal val="#ppt_x"/>
                                          </p:val>
                                        </p:tav>
                                      </p:tavLst>
                                    </p:anim>
                                    <p:anim calcmode="lin" valueType="num">
                                      <p:cBhvr>
                                        <p:cTn id="19" dur="1000" fill="hold"/>
                                        <p:tgtEl>
                                          <p:spTgt spid="7"/>
                                        </p:tgtEl>
                                        <p:attrNameLst>
                                          <p:attrName>ppt_y</p:attrName>
                                        </p:attrNameLst>
                                      </p:cBhvr>
                                      <p:tavLst>
                                        <p:tav tm="0">
                                          <p:val>
                                            <p:fltVal val="0.500000"/>
                                          </p:val>
                                        </p:tav>
                                        <p:tav tm="100000">
                                          <p:val>
                                            <p:strVal val="#ppt_y"/>
                                          </p:val>
                                        </p:tav>
                                      </p:tavLst>
                                    </p:anim>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23" presetClass="entr" presetSubtype="52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000000"/>
                                          </p:val>
                                        </p:tav>
                                        <p:tav tm="100000">
                                          <p:val>
                                            <p:strVal val="#ppt_w"/>
                                          </p:val>
                                        </p:tav>
                                      </p:tavLst>
                                    </p:anim>
                                    <p:anim calcmode="lin" valueType="num">
                                      <p:cBhvr>
                                        <p:cTn id="27" dur="1000" fill="hold"/>
                                        <p:tgtEl>
                                          <p:spTgt spid="9"/>
                                        </p:tgtEl>
                                        <p:attrNameLst>
                                          <p:attrName>ppt_h</p:attrName>
                                        </p:attrNameLst>
                                      </p:cBhvr>
                                      <p:tavLst>
                                        <p:tav tm="0">
                                          <p:val>
                                            <p:fltVal val="0.000000"/>
                                          </p:val>
                                        </p:tav>
                                        <p:tav tm="100000">
                                          <p:val>
                                            <p:strVal val="#ppt_h"/>
                                          </p:val>
                                        </p:tav>
                                      </p:tavLst>
                                    </p:anim>
                                    <p:anim calcmode="lin" valueType="num">
                                      <p:cBhvr>
                                        <p:cTn id="28" dur="1000" fill="hold"/>
                                        <p:tgtEl>
                                          <p:spTgt spid="9"/>
                                        </p:tgtEl>
                                        <p:attrNameLst>
                                          <p:attrName>ppt_x</p:attrName>
                                        </p:attrNameLst>
                                      </p:cBhvr>
                                      <p:tavLst>
                                        <p:tav tm="0">
                                          <p:val>
                                            <p:fltVal val="0.500000"/>
                                          </p:val>
                                        </p:tav>
                                        <p:tav tm="100000">
                                          <p:val>
                                            <p:strVal val="#ppt_x"/>
                                          </p:val>
                                        </p:tav>
                                      </p:tavLst>
                                    </p:anim>
                                    <p:anim calcmode="lin" valueType="num">
                                      <p:cBhvr>
                                        <p:cTn id="29" dur="1000" fill="hold"/>
                                        <p:tgtEl>
                                          <p:spTgt spid="9"/>
                                        </p:tgtEl>
                                        <p:attrNameLst>
                                          <p:attrName>ppt_y</p:attrName>
                                        </p:attrNameLst>
                                      </p:cBhvr>
                                      <p:tavLst>
                                        <p:tav tm="0">
                                          <p:val>
                                            <p:fltVal val="0.500000"/>
                                          </p:val>
                                        </p:tav>
                                        <p:tav tm="100000">
                                          <p:val>
                                            <p:strVal val="#ppt_y"/>
                                          </p:val>
                                        </p:tav>
                                      </p:tavLst>
                                    </p:anim>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23" presetClass="entr" presetSubtype="52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000000"/>
                                          </p:val>
                                        </p:tav>
                                        <p:tav tm="100000">
                                          <p:val>
                                            <p:strVal val="#ppt_w"/>
                                          </p:val>
                                        </p:tav>
                                      </p:tavLst>
                                    </p:anim>
                                    <p:anim calcmode="lin" valueType="num">
                                      <p:cBhvr>
                                        <p:cTn id="37" dur="1000" fill="hold"/>
                                        <p:tgtEl>
                                          <p:spTgt spid="11"/>
                                        </p:tgtEl>
                                        <p:attrNameLst>
                                          <p:attrName>ppt_h</p:attrName>
                                        </p:attrNameLst>
                                      </p:cBhvr>
                                      <p:tavLst>
                                        <p:tav tm="0">
                                          <p:val>
                                            <p:fltVal val="0.000000"/>
                                          </p:val>
                                        </p:tav>
                                        <p:tav tm="100000">
                                          <p:val>
                                            <p:strVal val="#ppt_h"/>
                                          </p:val>
                                        </p:tav>
                                      </p:tavLst>
                                    </p:anim>
                                    <p:anim calcmode="lin" valueType="num">
                                      <p:cBhvr>
                                        <p:cTn id="38" dur="1000" fill="hold"/>
                                        <p:tgtEl>
                                          <p:spTgt spid="11"/>
                                        </p:tgtEl>
                                        <p:attrNameLst>
                                          <p:attrName>ppt_x</p:attrName>
                                        </p:attrNameLst>
                                      </p:cBhvr>
                                      <p:tavLst>
                                        <p:tav tm="0">
                                          <p:val>
                                            <p:fltVal val="0.500000"/>
                                          </p:val>
                                        </p:tav>
                                        <p:tav tm="100000">
                                          <p:val>
                                            <p:strVal val="#ppt_x"/>
                                          </p:val>
                                        </p:tav>
                                      </p:tavLst>
                                    </p:anim>
                                    <p:anim calcmode="lin" valueType="num">
                                      <p:cBhvr>
                                        <p:cTn id="39" dur="1000" fill="hold"/>
                                        <p:tgtEl>
                                          <p:spTgt spid="11"/>
                                        </p:tgtEl>
                                        <p:attrNameLst>
                                          <p:attrName>ppt_y</p:attrName>
                                        </p:attrNameLst>
                                      </p:cBhvr>
                                      <p:tavLst>
                                        <p:tav tm="0">
                                          <p:val>
                                            <p:fltVal val="0.500000"/>
                                          </p:val>
                                        </p:tav>
                                        <p:tav tm="100000">
                                          <p:val>
                                            <p:strVal val="#ppt_y"/>
                                          </p:val>
                                        </p:tav>
                                      </p:tavLst>
                                    </p:anim>
                                  </p:childTnLst>
                                </p:cTn>
                              </p:par>
                            </p:childTnLst>
                          </p:cTn>
                        </p:par>
                        <p:par>
                          <p:cTn id="40" fill="hold">
                            <p:stCondLst>
                              <p:cond delay="2000"/>
                            </p:stCondLst>
                            <p:childTnLst>
                              <p:par>
                                <p:cTn id="41" presetID="18" presetClass="entr" presetSubtype="1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par>
                                <p:cTn id="44" presetID="23" presetClass="entr" presetSubtype="52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000000"/>
                                          </p:val>
                                        </p:tav>
                                        <p:tav tm="100000">
                                          <p:val>
                                            <p:strVal val="#ppt_w"/>
                                          </p:val>
                                        </p:tav>
                                      </p:tavLst>
                                    </p:anim>
                                    <p:anim calcmode="lin" valueType="num">
                                      <p:cBhvr>
                                        <p:cTn id="47" dur="1000" fill="hold"/>
                                        <p:tgtEl>
                                          <p:spTgt spid="13"/>
                                        </p:tgtEl>
                                        <p:attrNameLst>
                                          <p:attrName>ppt_h</p:attrName>
                                        </p:attrNameLst>
                                      </p:cBhvr>
                                      <p:tavLst>
                                        <p:tav tm="0">
                                          <p:val>
                                            <p:fltVal val="0.000000"/>
                                          </p:val>
                                        </p:tav>
                                        <p:tav tm="100000">
                                          <p:val>
                                            <p:strVal val="#ppt_h"/>
                                          </p:val>
                                        </p:tav>
                                      </p:tavLst>
                                    </p:anim>
                                    <p:anim calcmode="lin" valueType="num">
                                      <p:cBhvr>
                                        <p:cTn id="48" dur="1000" fill="hold"/>
                                        <p:tgtEl>
                                          <p:spTgt spid="13"/>
                                        </p:tgtEl>
                                        <p:attrNameLst>
                                          <p:attrName>ppt_x</p:attrName>
                                        </p:attrNameLst>
                                      </p:cBhvr>
                                      <p:tavLst>
                                        <p:tav tm="0">
                                          <p:val>
                                            <p:fltVal val="0.500000"/>
                                          </p:val>
                                        </p:tav>
                                        <p:tav tm="100000">
                                          <p:val>
                                            <p:strVal val="#ppt_x"/>
                                          </p:val>
                                        </p:tav>
                                      </p:tavLst>
                                    </p:anim>
                                    <p:anim calcmode="lin" valueType="num">
                                      <p:cBhvr>
                                        <p:cTn id="49" dur="1000" fill="hold"/>
                                        <p:tgtEl>
                                          <p:spTgt spid="13"/>
                                        </p:tgtEl>
                                        <p:attrNameLst>
                                          <p:attrName>ppt_y</p:attrName>
                                        </p:attrNameLst>
                                      </p:cBhvr>
                                      <p:tavLst>
                                        <p:tav tm="0">
                                          <p:val>
                                            <p:fltVal val="0.500000"/>
                                          </p:val>
                                        </p:tav>
                                        <p:tav tm="100000">
                                          <p:val>
                                            <p:strVal val="#ppt_y"/>
                                          </p:val>
                                        </p:tav>
                                      </p:tavLst>
                                    </p:anim>
                                  </p:childTnLst>
                                </p:cTn>
                              </p:par>
                            </p:childTnLst>
                          </p:cTn>
                        </p:par>
                        <p:par>
                          <p:cTn id="50" fill="hold">
                            <p:stCondLst>
                              <p:cond delay="2500"/>
                            </p:stCondLst>
                            <p:childTnLst>
                              <p:par>
                                <p:cTn id="51" presetID="18" presetClass="entr" presetSubtype="1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par>
                                <p:cTn id="54" presetID="23" presetClass="entr" presetSubtype="52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000000"/>
                                          </p:val>
                                        </p:tav>
                                        <p:tav tm="100000">
                                          <p:val>
                                            <p:strVal val="#ppt_w"/>
                                          </p:val>
                                        </p:tav>
                                      </p:tavLst>
                                    </p:anim>
                                    <p:anim calcmode="lin" valueType="num">
                                      <p:cBhvr>
                                        <p:cTn id="57" dur="1000" fill="hold"/>
                                        <p:tgtEl>
                                          <p:spTgt spid="15"/>
                                        </p:tgtEl>
                                        <p:attrNameLst>
                                          <p:attrName>ppt_h</p:attrName>
                                        </p:attrNameLst>
                                      </p:cBhvr>
                                      <p:tavLst>
                                        <p:tav tm="0">
                                          <p:val>
                                            <p:fltVal val="0.000000"/>
                                          </p:val>
                                        </p:tav>
                                        <p:tav tm="100000">
                                          <p:val>
                                            <p:strVal val="#ppt_h"/>
                                          </p:val>
                                        </p:tav>
                                      </p:tavLst>
                                    </p:anim>
                                    <p:anim calcmode="lin" valueType="num">
                                      <p:cBhvr>
                                        <p:cTn id="58" dur="1000" fill="hold"/>
                                        <p:tgtEl>
                                          <p:spTgt spid="15"/>
                                        </p:tgtEl>
                                        <p:attrNameLst>
                                          <p:attrName>ppt_x</p:attrName>
                                        </p:attrNameLst>
                                      </p:cBhvr>
                                      <p:tavLst>
                                        <p:tav tm="0">
                                          <p:val>
                                            <p:fltVal val="0.500000"/>
                                          </p:val>
                                        </p:tav>
                                        <p:tav tm="100000">
                                          <p:val>
                                            <p:strVal val="#ppt_x"/>
                                          </p:val>
                                        </p:tav>
                                      </p:tavLst>
                                    </p:anim>
                                    <p:anim calcmode="lin" valueType="num">
                                      <p:cBhvr>
                                        <p:cTn id="59" dur="1000" fill="hold"/>
                                        <p:tgtEl>
                                          <p:spTgt spid="15"/>
                                        </p:tgtEl>
                                        <p:attrNameLst>
                                          <p:attrName>ppt_y</p:attrName>
                                        </p:attrNameLst>
                                      </p:cBhvr>
                                      <p:tavLst>
                                        <p:tav tm="0">
                                          <p:val>
                                            <p:fltVal val="0.500000"/>
                                          </p:val>
                                        </p:tav>
                                        <p:tav tm="100000">
                                          <p:val>
                                            <p:strVal val="#ppt_y"/>
                                          </p:val>
                                        </p:tav>
                                      </p:tavLst>
                                    </p:anim>
                                  </p:childTnLst>
                                </p:cTn>
                              </p:par>
                            </p:childTnLst>
                          </p:cTn>
                        </p:par>
                        <p:par>
                          <p:cTn id="60" fill="hold">
                            <p:stCondLst>
                              <p:cond delay="3000"/>
                            </p:stCondLst>
                            <p:childTnLst>
                              <p:par>
                                <p:cTn id="61" presetID="18" presetClass="entr" presetSubtype="1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500"/>
                                        <p:tgtEl>
                                          <p:spTgt spid="16"/>
                                        </p:tgtEl>
                                      </p:cBhvr>
                                    </p:animEffect>
                                  </p:childTnLst>
                                </p:cTn>
                              </p:par>
                            </p:childTnLst>
                          </p:cTn>
                        </p:par>
                        <p:par>
                          <p:cTn id="64" fill="hold">
                            <p:stCondLst>
                              <p:cond delay="3500"/>
                            </p:stCondLst>
                            <p:childTnLst>
                              <p:par>
                                <p:cTn id="65" presetID="18" presetClass="entr" presetSubtype="1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down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0" grpId="0"/>
      <p:bldP spid="11" grpId="0" bldLvl="0" animBg="1"/>
      <p:bldP spid="12" grpId="0"/>
      <p:bldP spid="13" grpId="0" bldLvl="0" animBg="1"/>
      <p:bldP spid="14" grpId="0"/>
      <p:bldP spid="15" grpId="0" bldLvl="0" animBg="1"/>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矩形 3"/>
          <p:cNvSpPr/>
          <p:nvPr/>
        </p:nvSpPr>
        <p:spPr>
          <a:xfrm>
            <a:off x="4849813" y="771525"/>
            <a:ext cx="2492375"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第六章</a:t>
            </a:r>
            <a:endParaRPr lang="zh-CN" altLang="en-US" sz="6000" b="1">
              <a:latin typeface="思源黑体 CN Bold"/>
              <a:ea typeface="思源黑体 CN Bold"/>
              <a:sym typeface="思源黑体 CN Normal"/>
            </a:endParaRPr>
          </a:p>
        </p:txBody>
      </p:sp>
      <p:sp>
        <p:nvSpPr>
          <p:cNvPr id="5" name="矩形 4"/>
          <p:cNvSpPr/>
          <p:nvPr/>
        </p:nvSpPr>
        <p:spPr>
          <a:xfrm>
            <a:off x="3438525" y="2146300"/>
            <a:ext cx="53149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组织实施</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42864" y="1319479"/>
            <a:ext cx="2387402"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目</a:t>
            </a:r>
            <a:endParaRPr kumimoji="0" lang="en-US" altLang="zh-CN"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录</a:t>
            </a:r>
            <a:endParaRPr kumimoji="0" lang="en-US" altLang="zh-CN"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
        <p:nvSpPr>
          <p:cNvPr id="3" name="矩形: 圆角 24"/>
          <p:cNvSpPr/>
          <p:nvPr/>
        </p:nvSpPr>
        <p:spPr>
          <a:xfrm>
            <a:off x="4587875" y="1120775"/>
            <a:ext cx="5591175"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   《</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出台的重要意义</a:t>
            </a:r>
            <a:endPar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4" name="矩形: 圆角 25"/>
          <p:cNvSpPr/>
          <p:nvPr/>
        </p:nvSpPr>
        <p:spPr>
          <a:xfrm>
            <a:off x="3822700" y="1120775"/>
            <a:ext cx="608013"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1</a:t>
            </a:r>
            <a:endParaRPr kumimoji="0" lang="zh-CN" altLang="en-US"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5" name="矩形: 圆角 24"/>
          <p:cNvSpPr/>
          <p:nvPr/>
        </p:nvSpPr>
        <p:spPr>
          <a:xfrm>
            <a:off x="4587875" y="3098800"/>
            <a:ext cx="5591175"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   《</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内容逐条学习</a:t>
            </a:r>
            <a:endPar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6" name="矩形: 圆角 25"/>
          <p:cNvSpPr/>
          <p:nvPr/>
        </p:nvSpPr>
        <p:spPr>
          <a:xfrm>
            <a:off x="3822700" y="3098800"/>
            <a:ext cx="608013"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3</a:t>
            </a:r>
            <a:endParaRPr kumimoji="0" lang="zh-CN" altLang="en-US"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9" name="矩形: 圆角 24"/>
          <p:cNvSpPr/>
          <p:nvPr/>
        </p:nvSpPr>
        <p:spPr>
          <a:xfrm>
            <a:off x="4587875" y="2105025"/>
            <a:ext cx="5591175"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   《</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10" name="矩形: 圆角 25"/>
          <p:cNvSpPr/>
          <p:nvPr/>
        </p:nvSpPr>
        <p:spPr>
          <a:xfrm>
            <a:off x="3822700" y="2105025"/>
            <a:ext cx="608013"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2</a:t>
            </a:r>
            <a:endParaRPr kumimoji="0" lang="zh-CN" altLang="en-US"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000000"/>
                                          </p:val>
                                        </p:tav>
                                        <p:tav tm="100000">
                                          <p:val>
                                            <p:strVal val="#ppt_w"/>
                                          </p:val>
                                        </p:tav>
                                      </p:tavLst>
                                    </p:anim>
                                    <p:anim calcmode="lin" valueType="num">
                                      <p:cBhvr>
                                        <p:cTn id="14" dur="500" fill="hold"/>
                                        <p:tgtEl>
                                          <p:spTgt spid="4"/>
                                        </p:tgtEl>
                                        <p:attrNameLst>
                                          <p:attrName>ppt_h</p:attrName>
                                        </p:attrNameLst>
                                      </p:cBhvr>
                                      <p:tavLst>
                                        <p:tav tm="0">
                                          <p:val>
                                            <p:fltVal val="0.00000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000000"/>
                                          </p:val>
                                        </p:tav>
                                        <p:tav tm="100000">
                                          <p:val>
                                            <p:strVal val="#ppt_w"/>
                                          </p:val>
                                        </p:tav>
                                      </p:tavLst>
                                    </p:anim>
                                    <p:anim calcmode="lin" valueType="num">
                                      <p:cBhvr>
                                        <p:cTn id="25" dur="500" fill="hold"/>
                                        <p:tgtEl>
                                          <p:spTgt spid="10"/>
                                        </p:tgtEl>
                                        <p:attrNameLst>
                                          <p:attrName>ppt_h</p:attrName>
                                        </p:attrNameLst>
                                      </p:cBhvr>
                                      <p:tavLst>
                                        <p:tav tm="0">
                                          <p:val>
                                            <p:fltVal val="0.000000"/>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000000"/>
                                          </p:val>
                                        </p:tav>
                                        <p:tav tm="100000">
                                          <p:val>
                                            <p:strVal val="#ppt_w"/>
                                          </p:val>
                                        </p:tav>
                                      </p:tavLst>
                                    </p:anim>
                                    <p:anim calcmode="lin" valueType="num">
                                      <p:cBhvr>
                                        <p:cTn id="36" dur="500" fill="hold"/>
                                        <p:tgtEl>
                                          <p:spTgt spid="6"/>
                                        </p:tgtEl>
                                        <p:attrNameLst>
                                          <p:attrName>ppt_h</p:attrName>
                                        </p:attrNameLst>
                                      </p:cBhvr>
                                      <p:tavLst>
                                        <p:tav tm="0">
                                          <p:val>
                                            <p:fltVal val="0.000000"/>
                                          </p:val>
                                        </p:tav>
                                        <p:tav tm="100000">
                                          <p:val>
                                            <p:strVal val="#ppt_h"/>
                                          </p:val>
                                        </p:tav>
                                      </p:tavLst>
                                    </p:anim>
                                    <p:animEffect transition="in" filter="fade">
                                      <p:cBhvr>
                                        <p:cTn id="37" dur="500"/>
                                        <p:tgtEl>
                                          <p:spTgt spid="6"/>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组织实施</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1149350" y="1581150"/>
            <a:ext cx="1028700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683000" y="873125"/>
            <a:ext cx="5391150" cy="708025"/>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5380038" y="935038"/>
            <a:ext cx="1825625" cy="584200"/>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组织实施</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903288" y="1722438"/>
            <a:ext cx="10347325" cy="1270000"/>
            <a:chOff x="4066779" y="1389848"/>
            <a:chExt cx="10347444" cy="1271270"/>
          </a:xfrm>
        </p:grpSpPr>
        <p:sp>
          <p:nvSpPr>
            <p:cNvPr id="7" name="矩形 6"/>
            <p:cNvSpPr/>
            <p:nvPr/>
          </p:nvSpPr>
          <p:spPr>
            <a:xfrm>
              <a:off x="4671058" y="1389848"/>
              <a:ext cx="9743165" cy="127127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党和国家机构改革、重大体制机制和职责调整的实施工作由党中央统一部署，中央机构编制委员会按照党中央要求组织实施。</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地方各级党委按照党中央统一部署研究制定本地区实施方案，按程序报批后方可实施，并对实施工作负领导责任。</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6779" y="1543515"/>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17</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903288" y="3105150"/>
            <a:ext cx="10533062" cy="974725"/>
            <a:chOff x="4068684" y="2179754"/>
            <a:chExt cx="10532456" cy="975995"/>
          </a:xfrm>
        </p:grpSpPr>
        <p:sp>
          <p:nvSpPr>
            <p:cNvPr id="10" name="矩形 9"/>
            <p:cNvSpPr/>
            <p:nvPr/>
          </p:nvSpPr>
          <p:spPr>
            <a:xfrm>
              <a:off x="4672963" y="2179754"/>
              <a:ext cx="9928177" cy="97599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经批准发布的各部门各单位“三定”规定、机构编制管理规定等，是机构编制法定化的重要形式，具有权威性和严肃性，是各部门各单位机构职责权限、人员配备和工作运行的基本依据，各地区各部门必须严格执行。“三定”规定的重大调整，应当报上级党委批准后实施。</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68684" y="234369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18</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903288" y="4162425"/>
            <a:ext cx="10533062" cy="1565275"/>
            <a:chOff x="4068684" y="1686359"/>
            <a:chExt cx="10532456" cy="1565910"/>
          </a:xfrm>
        </p:grpSpPr>
        <p:sp>
          <p:nvSpPr>
            <p:cNvPr id="13" name="矩形 12"/>
            <p:cNvSpPr/>
            <p:nvPr/>
          </p:nvSpPr>
          <p:spPr>
            <a:xfrm>
              <a:off x="4672963" y="1686359"/>
              <a:ext cx="9928177" cy="156591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建立机构编制报告制度。下级党委应当向上级党委报告机构编制管理情况。各地区各部门落实机构改革、重大体制机制和职责调整等任务的情况，应当及时按程序报告。工作中遇到的问题，在权限范围内能够解决的应当主动协调解决，超出权限的应当按程序请示，重大事项报党中央决定。</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各部门应当定期向本级机构编制委员会报告机构设置和编制管理情况。县级以上地方各级机构编制委员会应当定期向本级党委报告机构编制管理情况，重要事项向上一级机构编制委员会报告。</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4068684" y="2144938"/>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19</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组织实施</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952500" y="1771650"/>
            <a:ext cx="1028700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457575" y="1300163"/>
            <a:ext cx="5391150"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5183188" y="1360488"/>
            <a:ext cx="1825625" cy="584200"/>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组织实施</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1149350" y="2441575"/>
            <a:ext cx="3608388" cy="3236913"/>
            <a:chOff x="2723408" y="1935310"/>
            <a:chExt cx="3608952" cy="3236393"/>
          </a:xfrm>
        </p:grpSpPr>
        <p:sp>
          <p:nvSpPr>
            <p:cNvPr id="7" name="矩形 6"/>
            <p:cNvSpPr/>
            <p:nvPr/>
          </p:nvSpPr>
          <p:spPr>
            <a:xfrm>
              <a:off x="2723408" y="2774828"/>
              <a:ext cx="3608952" cy="239687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部门在履行职责过程中对职责划分规定在理解上有分歧的，应当主动协商解决。协商一致的意见，报本级机构编制委员会办公室备案审查。协商不一致的，应当提请本级机构编制委员会办公室按照有关规定进行协调。</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8684" y="1935310"/>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20</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4905375" y="2373313"/>
            <a:ext cx="3040063" cy="3305175"/>
            <a:chOff x="2993777" y="2179863"/>
            <a:chExt cx="3039851" cy="3306011"/>
          </a:xfrm>
        </p:grpSpPr>
        <p:sp>
          <p:nvSpPr>
            <p:cNvPr id="10" name="矩形 9"/>
            <p:cNvSpPr/>
            <p:nvPr/>
          </p:nvSpPr>
          <p:spPr>
            <a:xfrm>
              <a:off x="2993777" y="3088999"/>
              <a:ext cx="3039851" cy="239687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建立编制统筹调配和动态调整机制。根据党和国家事业发展需要，统筹使用各类编制资源，按照机构编制管理权限，加强编制的统筹调配和动态调整，建立部门间、地区间编制动态调整机制。</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68684" y="217986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21</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8093075" y="2441575"/>
            <a:ext cx="2851150" cy="2962275"/>
            <a:chOff x="2792107" y="790493"/>
            <a:chExt cx="2850048" cy="2962203"/>
          </a:xfrm>
        </p:grpSpPr>
        <p:sp>
          <p:nvSpPr>
            <p:cNvPr id="13" name="矩形 12"/>
            <p:cNvSpPr/>
            <p:nvPr/>
          </p:nvSpPr>
          <p:spPr>
            <a:xfrm>
              <a:off x="2792107" y="1665971"/>
              <a:ext cx="2850048" cy="208672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充分发挥机构编制在管理全流程中的基础性作用，对编制使用实行实名管理，建立机构编制管理同组织人事、财政预算管理共享的信息平台。</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3713084" y="79049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
        <p:nvSpPr>
          <p:cNvPr id="15" name="矩形 14"/>
          <p:cNvSpPr/>
          <p:nvPr/>
        </p:nvSpPr>
        <p:spPr>
          <a:xfrm>
            <a:off x="4602163" y="3021013"/>
            <a:ext cx="155575" cy="2536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7869238" y="3090863"/>
            <a:ext cx="155575" cy="2536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矩形 3"/>
          <p:cNvSpPr/>
          <p:nvPr/>
        </p:nvSpPr>
        <p:spPr>
          <a:xfrm>
            <a:off x="4733925" y="898525"/>
            <a:ext cx="2724150"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第七章</a:t>
            </a:r>
            <a:endParaRPr lang="zh-CN" altLang="en-US" sz="6000" b="1">
              <a:latin typeface="思源黑体 CN Bold"/>
              <a:ea typeface="思源黑体 CN Bold"/>
              <a:sym typeface="思源黑体 CN Normal"/>
            </a:endParaRPr>
          </a:p>
        </p:txBody>
      </p:sp>
      <p:sp>
        <p:nvSpPr>
          <p:cNvPr id="5" name="矩形 4"/>
          <p:cNvSpPr/>
          <p:nvPr/>
        </p:nvSpPr>
        <p:spPr>
          <a:xfrm>
            <a:off x="3438525" y="2222500"/>
            <a:ext cx="53149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监督问责</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监督问责</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rot="2270177">
            <a:off x="2120900" y="749300"/>
            <a:ext cx="168275" cy="5100638"/>
          </a:xfrm>
          <a:prstGeom prst="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17500" y="1239838"/>
            <a:ext cx="1887538" cy="1516063"/>
          </a:xfrm>
          <a:prstGeom prst="roundRect">
            <a:avLst>
              <a:gd name="adj" fmla="val 24597"/>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349250" y="1684338"/>
            <a:ext cx="1825625" cy="585787"/>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监督问责</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3076575" y="1511300"/>
            <a:ext cx="10364788" cy="647700"/>
            <a:chOff x="4068684" y="1977842"/>
            <a:chExt cx="10364229" cy="648586"/>
          </a:xfrm>
        </p:grpSpPr>
        <p:sp>
          <p:nvSpPr>
            <p:cNvPr id="7" name="矩形 6"/>
            <p:cNvSpPr/>
            <p:nvPr/>
          </p:nvSpPr>
          <p:spPr>
            <a:xfrm>
              <a:off x="4689748" y="2135358"/>
              <a:ext cx="9743165" cy="32893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各地区各部门党委（党组）对本地区本部门机构编制管理和监督负责。</a:t>
              </a:r>
              <a:endPar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8684" y="1977842"/>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1927225" y="2744788"/>
            <a:ext cx="9818688" cy="1382712"/>
            <a:chOff x="4068684" y="2277087"/>
            <a:chExt cx="10984761" cy="1383030"/>
          </a:xfrm>
        </p:grpSpPr>
        <p:sp>
          <p:nvSpPr>
            <p:cNvPr id="10" name="矩形 9"/>
            <p:cNvSpPr/>
            <p:nvPr/>
          </p:nvSpPr>
          <p:spPr>
            <a:xfrm>
              <a:off x="4864451" y="2277087"/>
              <a:ext cx="10188994" cy="13830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各级机构编制委员会及其办公室应当按照相应权限，对机构编制工作规定贯彻落实情况进行监督检查，纠正违纪违法行为，并按照有关规定向本级党委提出问责建议。  　　</a:t>
              </a:r>
              <a:endPar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建立机构编制核查制度，各级机构编制委员会在本级党委一届任期内至少组织</a:t>
              </a:r>
              <a:r>
                <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a:t>
              </a: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次管理范围内的机构编制核查。  　　</a:t>
              </a:r>
              <a:endPar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各级机构编制委员会办公室应当采用科学方法，对机构编制执行情况和使用效益进行客观评估，或者委托第三方进行评估。评估结果作为改进机构编制管理、优化编制资源配置的重要依据。</a:t>
              </a:r>
              <a:endPar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68684" y="2562637"/>
              <a:ext cx="602373"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24</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574675" y="4562475"/>
            <a:ext cx="11171238" cy="1125538"/>
            <a:chOff x="4068684" y="2234422"/>
            <a:chExt cx="11170504" cy="1126462"/>
          </a:xfrm>
        </p:grpSpPr>
        <p:sp>
          <p:nvSpPr>
            <p:cNvPr id="13" name="矩形 12"/>
            <p:cNvSpPr/>
            <p:nvPr/>
          </p:nvSpPr>
          <p:spPr>
            <a:xfrm>
              <a:off x="4666825" y="2234422"/>
              <a:ext cx="10572363" cy="112646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机构编制工作情况和纪律要求执行情况应当纳入巡视巡察、党委督促检查、选人用人专项检查、党政主要领导干部经济责任审计等监督范围，发挥监督合力。  　　</a:t>
              </a:r>
              <a:endPar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级机构编制委员会办公室应当加强与纪检监察机关、巡视巡察机构和组织人事、财政、审计等部门的协作配合，建立健全情况通报、信息共享、线索移送、整改反馈等工作机制，必要时组成工作组，开展联合督查。</a:t>
              </a:r>
              <a:endPar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4068684" y="2339354"/>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25</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794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监督问责</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组合 2"/>
          <p:cNvGrpSpPr/>
          <p:nvPr/>
        </p:nvGrpSpPr>
        <p:grpSpPr>
          <a:xfrm>
            <a:off x="644525" y="2235200"/>
            <a:ext cx="2497138" cy="2247900"/>
            <a:chOff x="1449737" y="2266038"/>
            <a:chExt cx="2498146" cy="2247962"/>
          </a:xfrm>
        </p:grpSpPr>
        <p:sp>
          <p:nvSpPr>
            <p:cNvPr id="4" name="椭圆 3"/>
            <p:cNvSpPr>
              <a:spLocks noChangeAspect="1"/>
            </p:cNvSpPr>
            <p:nvPr/>
          </p:nvSpPr>
          <p:spPr>
            <a:xfrm>
              <a:off x="1517679" y="2266038"/>
              <a:ext cx="2247962" cy="2247962"/>
            </a:xfrm>
            <a:prstGeom prst="ellipse">
              <a:avLst/>
            </a:prstGeom>
            <a:solidFill>
              <a:srgbClr val="C00000"/>
            </a:solidFill>
            <a:ln w="1270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TextBox 42"/>
            <p:cNvSpPr txBox="1"/>
            <p:nvPr/>
          </p:nvSpPr>
          <p:spPr>
            <a:xfrm>
              <a:off x="1449737" y="2657351"/>
              <a:ext cx="2498146" cy="153860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机构编制工作</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必须严格执行</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本条例的各项</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规定，严禁</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以下行为</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cxnSp>
        <p:nvCxnSpPr>
          <p:cNvPr id="6" name="直接连接符 5"/>
          <p:cNvCxnSpPr/>
          <p:nvPr/>
        </p:nvCxnSpPr>
        <p:spPr>
          <a:xfrm>
            <a:off x="3509963" y="1414463"/>
            <a:ext cx="0" cy="4773612"/>
          </a:xfrm>
          <a:prstGeom prst="line">
            <a:avLst/>
          </a:prstGeom>
          <a:ln w="6350" cap="flat" cmpd="sng">
            <a:solidFill>
              <a:srgbClr val="FF9500"/>
            </a:solidFill>
            <a:prstDash val="solid"/>
            <a:miter/>
            <a:headEnd type="none" w="med" len="med"/>
            <a:tailEnd type="none" w="med" len="med"/>
          </a:ln>
        </p:spPr>
      </p:cxnSp>
      <p:sp>
        <p:nvSpPr>
          <p:cNvPr id="7" name="PA_圆角矩形 12"/>
          <p:cNvSpPr>
            <a:spLocks noChangeAspect="1"/>
          </p:cNvSpPr>
          <p:nvPr>
            <p:custDataLst>
              <p:tags r:id="rId1"/>
            </p:custDataLst>
          </p:nvPr>
        </p:nvSpPr>
        <p:spPr>
          <a:xfrm>
            <a:off x="3295650" y="1658938"/>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8" name="矩形 7"/>
          <p:cNvSpPr/>
          <p:nvPr/>
        </p:nvSpPr>
        <p:spPr>
          <a:xfrm>
            <a:off x="3797300" y="1700213"/>
            <a:ext cx="7743825" cy="584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在贯彻落实党和国家机构改革和机构编制重大决策部署过程中有令不行、有禁不止，上有政策、下有对策，搞变通、拖延改革或者逾期不执行、不报告；</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PA_圆角矩形 12"/>
          <p:cNvSpPr>
            <a:spLocks noChangeAspect="1"/>
          </p:cNvSpPr>
          <p:nvPr>
            <p:custDataLst>
              <p:tags r:id="rId2"/>
            </p:custDataLst>
          </p:nvPr>
        </p:nvSpPr>
        <p:spPr>
          <a:xfrm>
            <a:off x="3295650" y="2511425"/>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0" name="矩形 9"/>
          <p:cNvSpPr/>
          <p:nvPr/>
        </p:nvSpPr>
        <p:spPr>
          <a:xfrm>
            <a:off x="3797300" y="2441575"/>
            <a:ext cx="7743825" cy="5857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擅自设立、撤销、合并机构或者变更机构名称、规格、性质、职责权限，在限额外设置机构，变相增设机构或者提高机构规格；</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1" name="PA_圆角矩形 12"/>
          <p:cNvSpPr>
            <a:spLocks noChangeAspect="1"/>
          </p:cNvSpPr>
          <p:nvPr>
            <p:custDataLst>
              <p:tags r:id="rId3"/>
            </p:custDataLst>
          </p:nvPr>
        </p:nvSpPr>
        <p:spPr>
          <a:xfrm>
            <a:off x="3295650" y="3365500"/>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2" name="矩形 11"/>
          <p:cNvSpPr/>
          <p:nvPr/>
        </p:nvSpPr>
        <p:spPr>
          <a:xfrm>
            <a:off x="3797300" y="3182938"/>
            <a:ext cx="7743825" cy="8318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擅自增加编制种类、突破行政编制总额增加编制、改变编制使用范围、挤占挪用基层编制，擅自超编录（聘）用、调任、转任人员，挤占挪用财政资金、其他资金为超编人员安排经费，以虚报人员等方式占用编制并冒用财政资金；</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PA_圆角矩形 12"/>
          <p:cNvSpPr>
            <a:spLocks noChangeAspect="1"/>
          </p:cNvSpPr>
          <p:nvPr>
            <p:custDataLst>
              <p:tags r:id="rId4"/>
            </p:custDataLst>
          </p:nvPr>
        </p:nvSpPr>
        <p:spPr>
          <a:xfrm>
            <a:off x="3295650" y="4165600"/>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4" name="矩形 13"/>
          <p:cNvSpPr/>
          <p:nvPr/>
        </p:nvSpPr>
        <p:spPr>
          <a:xfrm>
            <a:off x="3797300" y="4238625"/>
            <a:ext cx="7675563" cy="3381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违规审批机构编制、核定领导职数，或者超职数、超规格配备领导干部；</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PA_圆角矩形 12"/>
          <p:cNvSpPr>
            <a:spLocks noChangeAspect="1"/>
          </p:cNvSpPr>
          <p:nvPr>
            <p:custDataLst>
              <p:tags r:id="rId5"/>
            </p:custDataLst>
          </p:nvPr>
        </p:nvSpPr>
        <p:spPr>
          <a:xfrm>
            <a:off x="3295650" y="4811713"/>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5</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6" name="矩形 15"/>
          <p:cNvSpPr/>
          <p:nvPr/>
        </p:nvSpPr>
        <p:spPr>
          <a:xfrm>
            <a:off x="3797300" y="4884738"/>
            <a:ext cx="7675563" cy="3381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伪造、虚报、瞒报、拒报机构编制统计、实名信息和核查数据；</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7" name="PA_圆角矩形 12"/>
          <p:cNvSpPr>
            <a:spLocks noChangeAspect="1"/>
          </p:cNvSpPr>
          <p:nvPr>
            <p:custDataLst>
              <p:tags r:id="rId6"/>
            </p:custDataLst>
          </p:nvPr>
        </p:nvSpPr>
        <p:spPr>
          <a:xfrm>
            <a:off x="3295650" y="5475288"/>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6</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8" name="矩形 17"/>
          <p:cNvSpPr/>
          <p:nvPr/>
        </p:nvSpPr>
        <p:spPr>
          <a:xfrm>
            <a:off x="3797300" y="5548313"/>
            <a:ext cx="7675563" cy="3381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实施其他违反机构编制管理规定的行为。</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9" name="矩形 18"/>
          <p:cNvSpPr/>
          <p:nvPr/>
        </p:nvSpPr>
        <p:spPr>
          <a:xfrm>
            <a:off x="249238" y="1700213"/>
            <a:ext cx="538163" cy="649288"/>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26</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000000"/>
                                          </p:val>
                                        </p:tav>
                                        <p:tav tm="100000">
                                          <p:val>
                                            <p:strVal val="#ppt_w"/>
                                          </p:val>
                                        </p:tav>
                                      </p:tavLst>
                                    </p:anim>
                                    <p:anim calcmode="lin" valueType="num">
                                      <p:cBhvr>
                                        <p:cTn id="8" dur="1000" fill="hold"/>
                                        <p:tgtEl>
                                          <p:spTgt spid="3"/>
                                        </p:tgtEl>
                                        <p:attrNameLst>
                                          <p:attrName>ppt_h</p:attrName>
                                        </p:attrNameLst>
                                      </p:cBhvr>
                                      <p:tavLst>
                                        <p:tav tm="0">
                                          <p:val>
                                            <p:fltVal val="0.000000"/>
                                          </p:val>
                                        </p:tav>
                                        <p:tav tm="100000">
                                          <p:val>
                                            <p:strVal val="#ppt_h"/>
                                          </p:val>
                                        </p:tav>
                                      </p:tavLst>
                                    </p:anim>
                                    <p:anim calcmode="lin" valueType="num">
                                      <p:cBhvr>
                                        <p:cTn id="9" dur="1000" fill="hold"/>
                                        <p:tgtEl>
                                          <p:spTgt spid="3"/>
                                        </p:tgtEl>
                                        <p:attrNameLst>
                                          <p:attrName>style.rotation</p:attrName>
                                        </p:attrNameLst>
                                      </p:cBhvr>
                                      <p:tavLst>
                                        <p:tav tm="0">
                                          <p:val>
                                            <p:fltVal val="360.000000"/>
                                          </p:val>
                                        </p:tav>
                                        <p:tav tm="100000">
                                          <p:val>
                                            <p:fltVal val="0.000000"/>
                                          </p:val>
                                        </p:tav>
                                      </p:tavLst>
                                    </p:anim>
                                    <p:animEffect transition="in" filter="fade">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3" presetClass="entr" presetSubtype="52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000000"/>
                                          </p:val>
                                        </p:tav>
                                        <p:tav tm="100000">
                                          <p:val>
                                            <p:strVal val="#ppt_w"/>
                                          </p:val>
                                        </p:tav>
                                      </p:tavLst>
                                    </p:anim>
                                    <p:anim calcmode="lin" valueType="num">
                                      <p:cBhvr>
                                        <p:cTn id="17" dur="1000" fill="hold"/>
                                        <p:tgtEl>
                                          <p:spTgt spid="7"/>
                                        </p:tgtEl>
                                        <p:attrNameLst>
                                          <p:attrName>ppt_h</p:attrName>
                                        </p:attrNameLst>
                                      </p:cBhvr>
                                      <p:tavLst>
                                        <p:tav tm="0">
                                          <p:val>
                                            <p:fltVal val="0.000000"/>
                                          </p:val>
                                        </p:tav>
                                        <p:tav tm="100000">
                                          <p:val>
                                            <p:strVal val="#ppt_h"/>
                                          </p:val>
                                        </p:tav>
                                      </p:tavLst>
                                    </p:anim>
                                    <p:anim calcmode="lin" valueType="num">
                                      <p:cBhvr>
                                        <p:cTn id="18" dur="1000" fill="hold"/>
                                        <p:tgtEl>
                                          <p:spTgt spid="7"/>
                                        </p:tgtEl>
                                        <p:attrNameLst>
                                          <p:attrName>ppt_x</p:attrName>
                                        </p:attrNameLst>
                                      </p:cBhvr>
                                      <p:tavLst>
                                        <p:tav tm="0">
                                          <p:val>
                                            <p:fltVal val="0.500000"/>
                                          </p:val>
                                        </p:tav>
                                        <p:tav tm="100000">
                                          <p:val>
                                            <p:strVal val="#ppt_x"/>
                                          </p:val>
                                        </p:tav>
                                      </p:tavLst>
                                    </p:anim>
                                    <p:anim calcmode="lin" valueType="num">
                                      <p:cBhvr>
                                        <p:cTn id="19" dur="1000" fill="hold"/>
                                        <p:tgtEl>
                                          <p:spTgt spid="7"/>
                                        </p:tgtEl>
                                        <p:attrNameLst>
                                          <p:attrName>ppt_y</p:attrName>
                                        </p:attrNameLst>
                                      </p:cBhvr>
                                      <p:tavLst>
                                        <p:tav tm="0">
                                          <p:val>
                                            <p:fltVal val="0.500000"/>
                                          </p:val>
                                        </p:tav>
                                        <p:tav tm="100000">
                                          <p:val>
                                            <p:strVal val="#ppt_y"/>
                                          </p:val>
                                        </p:tav>
                                      </p:tavLst>
                                    </p:anim>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23" presetClass="entr" presetSubtype="52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000000"/>
                                          </p:val>
                                        </p:tav>
                                        <p:tav tm="100000">
                                          <p:val>
                                            <p:strVal val="#ppt_w"/>
                                          </p:val>
                                        </p:tav>
                                      </p:tavLst>
                                    </p:anim>
                                    <p:anim calcmode="lin" valueType="num">
                                      <p:cBhvr>
                                        <p:cTn id="27" dur="1000" fill="hold"/>
                                        <p:tgtEl>
                                          <p:spTgt spid="9"/>
                                        </p:tgtEl>
                                        <p:attrNameLst>
                                          <p:attrName>ppt_h</p:attrName>
                                        </p:attrNameLst>
                                      </p:cBhvr>
                                      <p:tavLst>
                                        <p:tav tm="0">
                                          <p:val>
                                            <p:fltVal val="0.000000"/>
                                          </p:val>
                                        </p:tav>
                                        <p:tav tm="100000">
                                          <p:val>
                                            <p:strVal val="#ppt_h"/>
                                          </p:val>
                                        </p:tav>
                                      </p:tavLst>
                                    </p:anim>
                                    <p:anim calcmode="lin" valueType="num">
                                      <p:cBhvr>
                                        <p:cTn id="28" dur="1000" fill="hold"/>
                                        <p:tgtEl>
                                          <p:spTgt spid="9"/>
                                        </p:tgtEl>
                                        <p:attrNameLst>
                                          <p:attrName>ppt_x</p:attrName>
                                        </p:attrNameLst>
                                      </p:cBhvr>
                                      <p:tavLst>
                                        <p:tav tm="0">
                                          <p:val>
                                            <p:fltVal val="0.500000"/>
                                          </p:val>
                                        </p:tav>
                                        <p:tav tm="100000">
                                          <p:val>
                                            <p:strVal val="#ppt_x"/>
                                          </p:val>
                                        </p:tav>
                                      </p:tavLst>
                                    </p:anim>
                                    <p:anim calcmode="lin" valueType="num">
                                      <p:cBhvr>
                                        <p:cTn id="29" dur="1000" fill="hold"/>
                                        <p:tgtEl>
                                          <p:spTgt spid="9"/>
                                        </p:tgtEl>
                                        <p:attrNameLst>
                                          <p:attrName>ppt_y</p:attrName>
                                        </p:attrNameLst>
                                      </p:cBhvr>
                                      <p:tavLst>
                                        <p:tav tm="0">
                                          <p:val>
                                            <p:fltVal val="0.500000"/>
                                          </p:val>
                                        </p:tav>
                                        <p:tav tm="100000">
                                          <p:val>
                                            <p:strVal val="#ppt_y"/>
                                          </p:val>
                                        </p:tav>
                                      </p:tavLst>
                                    </p:anim>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23" presetClass="entr" presetSubtype="52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000000"/>
                                          </p:val>
                                        </p:tav>
                                        <p:tav tm="100000">
                                          <p:val>
                                            <p:strVal val="#ppt_w"/>
                                          </p:val>
                                        </p:tav>
                                      </p:tavLst>
                                    </p:anim>
                                    <p:anim calcmode="lin" valueType="num">
                                      <p:cBhvr>
                                        <p:cTn id="37" dur="1000" fill="hold"/>
                                        <p:tgtEl>
                                          <p:spTgt spid="11"/>
                                        </p:tgtEl>
                                        <p:attrNameLst>
                                          <p:attrName>ppt_h</p:attrName>
                                        </p:attrNameLst>
                                      </p:cBhvr>
                                      <p:tavLst>
                                        <p:tav tm="0">
                                          <p:val>
                                            <p:fltVal val="0.000000"/>
                                          </p:val>
                                        </p:tav>
                                        <p:tav tm="100000">
                                          <p:val>
                                            <p:strVal val="#ppt_h"/>
                                          </p:val>
                                        </p:tav>
                                      </p:tavLst>
                                    </p:anim>
                                    <p:anim calcmode="lin" valueType="num">
                                      <p:cBhvr>
                                        <p:cTn id="38" dur="1000" fill="hold"/>
                                        <p:tgtEl>
                                          <p:spTgt spid="11"/>
                                        </p:tgtEl>
                                        <p:attrNameLst>
                                          <p:attrName>ppt_x</p:attrName>
                                        </p:attrNameLst>
                                      </p:cBhvr>
                                      <p:tavLst>
                                        <p:tav tm="0">
                                          <p:val>
                                            <p:fltVal val="0.500000"/>
                                          </p:val>
                                        </p:tav>
                                        <p:tav tm="100000">
                                          <p:val>
                                            <p:strVal val="#ppt_x"/>
                                          </p:val>
                                        </p:tav>
                                      </p:tavLst>
                                    </p:anim>
                                    <p:anim calcmode="lin" valueType="num">
                                      <p:cBhvr>
                                        <p:cTn id="39" dur="1000" fill="hold"/>
                                        <p:tgtEl>
                                          <p:spTgt spid="11"/>
                                        </p:tgtEl>
                                        <p:attrNameLst>
                                          <p:attrName>ppt_y</p:attrName>
                                        </p:attrNameLst>
                                      </p:cBhvr>
                                      <p:tavLst>
                                        <p:tav tm="0">
                                          <p:val>
                                            <p:fltVal val="0.500000"/>
                                          </p:val>
                                        </p:tav>
                                        <p:tav tm="100000">
                                          <p:val>
                                            <p:strVal val="#ppt_y"/>
                                          </p:val>
                                        </p:tav>
                                      </p:tavLst>
                                    </p:anim>
                                  </p:childTnLst>
                                </p:cTn>
                              </p:par>
                            </p:childTnLst>
                          </p:cTn>
                        </p:par>
                        <p:par>
                          <p:cTn id="40" fill="hold">
                            <p:stCondLst>
                              <p:cond delay="2000"/>
                            </p:stCondLst>
                            <p:childTnLst>
                              <p:par>
                                <p:cTn id="41" presetID="18" presetClass="entr" presetSubtype="1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par>
                                <p:cTn id="44" presetID="23" presetClass="entr" presetSubtype="52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000000"/>
                                          </p:val>
                                        </p:tav>
                                        <p:tav tm="100000">
                                          <p:val>
                                            <p:strVal val="#ppt_w"/>
                                          </p:val>
                                        </p:tav>
                                      </p:tavLst>
                                    </p:anim>
                                    <p:anim calcmode="lin" valueType="num">
                                      <p:cBhvr>
                                        <p:cTn id="47" dur="1000" fill="hold"/>
                                        <p:tgtEl>
                                          <p:spTgt spid="13"/>
                                        </p:tgtEl>
                                        <p:attrNameLst>
                                          <p:attrName>ppt_h</p:attrName>
                                        </p:attrNameLst>
                                      </p:cBhvr>
                                      <p:tavLst>
                                        <p:tav tm="0">
                                          <p:val>
                                            <p:fltVal val="0.000000"/>
                                          </p:val>
                                        </p:tav>
                                        <p:tav tm="100000">
                                          <p:val>
                                            <p:strVal val="#ppt_h"/>
                                          </p:val>
                                        </p:tav>
                                      </p:tavLst>
                                    </p:anim>
                                    <p:anim calcmode="lin" valueType="num">
                                      <p:cBhvr>
                                        <p:cTn id="48" dur="1000" fill="hold"/>
                                        <p:tgtEl>
                                          <p:spTgt spid="13"/>
                                        </p:tgtEl>
                                        <p:attrNameLst>
                                          <p:attrName>ppt_x</p:attrName>
                                        </p:attrNameLst>
                                      </p:cBhvr>
                                      <p:tavLst>
                                        <p:tav tm="0">
                                          <p:val>
                                            <p:fltVal val="0.500000"/>
                                          </p:val>
                                        </p:tav>
                                        <p:tav tm="100000">
                                          <p:val>
                                            <p:strVal val="#ppt_x"/>
                                          </p:val>
                                        </p:tav>
                                      </p:tavLst>
                                    </p:anim>
                                    <p:anim calcmode="lin" valueType="num">
                                      <p:cBhvr>
                                        <p:cTn id="49" dur="1000" fill="hold"/>
                                        <p:tgtEl>
                                          <p:spTgt spid="13"/>
                                        </p:tgtEl>
                                        <p:attrNameLst>
                                          <p:attrName>ppt_y</p:attrName>
                                        </p:attrNameLst>
                                      </p:cBhvr>
                                      <p:tavLst>
                                        <p:tav tm="0">
                                          <p:val>
                                            <p:fltVal val="0.500000"/>
                                          </p:val>
                                        </p:tav>
                                        <p:tav tm="100000">
                                          <p:val>
                                            <p:strVal val="#ppt_y"/>
                                          </p:val>
                                        </p:tav>
                                      </p:tavLst>
                                    </p:anim>
                                  </p:childTnLst>
                                </p:cTn>
                              </p:par>
                            </p:childTnLst>
                          </p:cTn>
                        </p:par>
                        <p:par>
                          <p:cTn id="50" fill="hold">
                            <p:stCondLst>
                              <p:cond delay="2500"/>
                            </p:stCondLst>
                            <p:childTnLst>
                              <p:par>
                                <p:cTn id="51" presetID="18" presetClass="entr" presetSubtype="1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par>
                                <p:cTn id="54" presetID="23" presetClass="entr" presetSubtype="52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000000"/>
                                          </p:val>
                                        </p:tav>
                                        <p:tav tm="100000">
                                          <p:val>
                                            <p:strVal val="#ppt_w"/>
                                          </p:val>
                                        </p:tav>
                                      </p:tavLst>
                                    </p:anim>
                                    <p:anim calcmode="lin" valueType="num">
                                      <p:cBhvr>
                                        <p:cTn id="57" dur="1000" fill="hold"/>
                                        <p:tgtEl>
                                          <p:spTgt spid="15"/>
                                        </p:tgtEl>
                                        <p:attrNameLst>
                                          <p:attrName>ppt_h</p:attrName>
                                        </p:attrNameLst>
                                      </p:cBhvr>
                                      <p:tavLst>
                                        <p:tav tm="0">
                                          <p:val>
                                            <p:fltVal val="0.000000"/>
                                          </p:val>
                                        </p:tav>
                                        <p:tav tm="100000">
                                          <p:val>
                                            <p:strVal val="#ppt_h"/>
                                          </p:val>
                                        </p:tav>
                                      </p:tavLst>
                                    </p:anim>
                                    <p:anim calcmode="lin" valueType="num">
                                      <p:cBhvr>
                                        <p:cTn id="58" dur="1000" fill="hold"/>
                                        <p:tgtEl>
                                          <p:spTgt spid="15"/>
                                        </p:tgtEl>
                                        <p:attrNameLst>
                                          <p:attrName>ppt_x</p:attrName>
                                        </p:attrNameLst>
                                      </p:cBhvr>
                                      <p:tavLst>
                                        <p:tav tm="0">
                                          <p:val>
                                            <p:fltVal val="0.500000"/>
                                          </p:val>
                                        </p:tav>
                                        <p:tav tm="100000">
                                          <p:val>
                                            <p:strVal val="#ppt_x"/>
                                          </p:val>
                                        </p:tav>
                                      </p:tavLst>
                                    </p:anim>
                                    <p:anim calcmode="lin" valueType="num">
                                      <p:cBhvr>
                                        <p:cTn id="59" dur="1000" fill="hold"/>
                                        <p:tgtEl>
                                          <p:spTgt spid="15"/>
                                        </p:tgtEl>
                                        <p:attrNameLst>
                                          <p:attrName>ppt_y</p:attrName>
                                        </p:attrNameLst>
                                      </p:cBhvr>
                                      <p:tavLst>
                                        <p:tav tm="0">
                                          <p:val>
                                            <p:fltVal val="0.500000"/>
                                          </p:val>
                                        </p:tav>
                                        <p:tav tm="100000">
                                          <p:val>
                                            <p:strVal val="#ppt_y"/>
                                          </p:val>
                                        </p:tav>
                                      </p:tavLst>
                                    </p:anim>
                                  </p:childTnLst>
                                </p:cTn>
                              </p:par>
                            </p:childTnLst>
                          </p:cTn>
                        </p:par>
                        <p:par>
                          <p:cTn id="60" fill="hold">
                            <p:stCondLst>
                              <p:cond delay="3000"/>
                            </p:stCondLst>
                            <p:childTnLst>
                              <p:par>
                                <p:cTn id="61" presetID="18" presetClass="entr" presetSubtype="1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500"/>
                                        <p:tgtEl>
                                          <p:spTgt spid="16"/>
                                        </p:tgtEl>
                                      </p:cBhvr>
                                    </p:animEffect>
                                  </p:childTnLst>
                                </p:cTn>
                              </p:par>
                              <p:par>
                                <p:cTn id="64" presetID="23" presetClass="entr" presetSubtype="52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000000"/>
                                          </p:val>
                                        </p:tav>
                                        <p:tav tm="100000">
                                          <p:val>
                                            <p:strVal val="#ppt_w"/>
                                          </p:val>
                                        </p:tav>
                                      </p:tavLst>
                                    </p:anim>
                                    <p:anim calcmode="lin" valueType="num">
                                      <p:cBhvr>
                                        <p:cTn id="67" dur="1000" fill="hold"/>
                                        <p:tgtEl>
                                          <p:spTgt spid="17"/>
                                        </p:tgtEl>
                                        <p:attrNameLst>
                                          <p:attrName>ppt_h</p:attrName>
                                        </p:attrNameLst>
                                      </p:cBhvr>
                                      <p:tavLst>
                                        <p:tav tm="0">
                                          <p:val>
                                            <p:fltVal val="0.000000"/>
                                          </p:val>
                                        </p:tav>
                                        <p:tav tm="100000">
                                          <p:val>
                                            <p:strVal val="#ppt_h"/>
                                          </p:val>
                                        </p:tav>
                                      </p:tavLst>
                                    </p:anim>
                                    <p:anim calcmode="lin" valueType="num">
                                      <p:cBhvr>
                                        <p:cTn id="68" dur="1000" fill="hold"/>
                                        <p:tgtEl>
                                          <p:spTgt spid="17"/>
                                        </p:tgtEl>
                                        <p:attrNameLst>
                                          <p:attrName>ppt_x</p:attrName>
                                        </p:attrNameLst>
                                      </p:cBhvr>
                                      <p:tavLst>
                                        <p:tav tm="0">
                                          <p:val>
                                            <p:fltVal val="0.500000"/>
                                          </p:val>
                                        </p:tav>
                                        <p:tav tm="100000">
                                          <p:val>
                                            <p:strVal val="#ppt_x"/>
                                          </p:val>
                                        </p:tav>
                                      </p:tavLst>
                                    </p:anim>
                                    <p:anim calcmode="lin" valueType="num">
                                      <p:cBhvr>
                                        <p:cTn id="69" dur="1000" fill="hold"/>
                                        <p:tgtEl>
                                          <p:spTgt spid="17"/>
                                        </p:tgtEl>
                                        <p:attrNameLst>
                                          <p:attrName>ppt_y</p:attrName>
                                        </p:attrNameLst>
                                      </p:cBhvr>
                                      <p:tavLst>
                                        <p:tav tm="0">
                                          <p:val>
                                            <p:fltVal val="0.500000"/>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strips(down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35075" y="176213"/>
            <a:ext cx="162083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监督问责</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950913" y="1593850"/>
            <a:ext cx="10920413"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576638" y="803275"/>
            <a:ext cx="5391150"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5183188" y="863600"/>
            <a:ext cx="1825625" cy="585788"/>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监督问责</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709613" y="1687513"/>
            <a:ext cx="10950575" cy="976312"/>
            <a:chOff x="4069954" y="1650455"/>
            <a:chExt cx="10949305" cy="975995"/>
          </a:xfrm>
        </p:grpSpPr>
        <p:sp>
          <p:nvSpPr>
            <p:cNvPr id="7" name="矩形 6"/>
            <p:cNvSpPr/>
            <p:nvPr/>
          </p:nvSpPr>
          <p:spPr>
            <a:xfrm>
              <a:off x="4595099" y="1650455"/>
              <a:ext cx="10424160" cy="97599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未经党中央授权，任何部门不得以任何形式干预地方机构设置。坚决制止和整治通过项目资金分配、督查考核、评比表彰、达标验收等方式干预机构设置、职能配置和编制配备的行为。</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部门规章和规范性文件不得就机构编制事项作出具体规定，不得作为审批机构编制的依据。</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9954" y="1814012"/>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27</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709613" y="2663825"/>
            <a:ext cx="10948987" cy="1271588"/>
            <a:chOff x="4071224" y="2131467"/>
            <a:chExt cx="10453716" cy="1271270"/>
          </a:xfrm>
        </p:grpSpPr>
        <p:sp>
          <p:nvSpPr>
            <p:cNvPr id="10" name="矩形 9"/>
            <p:cNvSpPr/>
            <p:nvPr/>
          </p:nvSpPr>
          <p:spPr>
            <a:xfrm>
              <a:off x="4596763" y="2131467"/>
              <a:ext cx="9928177" cy="127127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违反本条例第二十六条规定的，各级机构编制委员会有权采取通报批评、责令限期纠正、予以纠正等处理措施。对有关责任人，可以采取约谈、责令说明情况、下达告诫书等处理措施。</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对违规超职数、超规格配备领导干部，违规超编录（聘）用、调任、转任人员，挤占挪用财政资金、其他资金为超编人员安排经费，以虚报人员等方式占用编制并冒用财政资金等行为，有关机关应当依规依纪依法查处和纠正。</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71224" y="2323877"/>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28</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706438" y="4037013"/>
            <a:ext cx="10952162" cy="681037"/>
            <a:chOff x="4068684" y="2343938"/>
            <a:chExt cx="10951210" cy="681355"/>
          </a:xfrm>
        </p:grpSpPr>
        <p:sp>
          <p:nvSpPr>
            <p:cNvPr id="13" name="矩形 12"/>
            <p:cNvSpPr/>
            <p:nvPr/>
          </p:nvSpPr>
          <p:spPr>
            <a:xfrm>
              <a:off x="4671299" y="2343938"/>
              <a:ext cx="10348595" cy="6813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违反本条例规定，以及对机构编制违纪违法行为查处和追责不力、问题整改不到位造成严重后果的，依照</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中国共产党问责条例</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中国共产党纪律处分条例</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等规定追究责任。</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4068684" y="237125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29</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5" name="组合 14"/>
          <p:cNvGrpSpPr/>
          <p:nvPr/>
        </p:nvGrpSpPr>
        <p:grpSpPr>
          <a:xfrm>
            <a:off x="706438" y="4995863"/>
            <a:ext cx="10952162" cy="681037"/>
            <a:chOff x="4068684" y="2343938"/>
            <a:chExt cx="10951845" cy="681355"/>
          </a:xfrm>
        </p:grpSpPr>
        <p:sp>
          <p:nvSpPr>
            <p:cNvPr id="16" name="矩形 15"/>
            <p:cNvSpPr/>
            <p:nvPr/>
          </p:nvSpPr>
          <p:spPr>
            <a:xfrm>
              <a:off x="4671299" y="2343938"/>
              <a:ext cx="10349230" cy="6813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任何组织和个人对违反机构编制管理规定的行为，有权向纪检监察机关、组织部门、机构编制委员会办公室等有关部门举报，受理机关、部门应当按照有关规定处理。</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7" name="矩形 16"/>
            <p:cNvSpPr/>
            <p:nvPr/>
          </p:nvSpPr>
          <p:spPr>
            <a:xfrm>
              <a:off x="4068684" y="237125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30</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矩形 3"/>
          <p:cNvSpPr/>
          <p:nvPr/>
        </p:nvSpPr>
        <p:spPr>
          <a:xfrm>
            <a:off x="4613275" y="809625"/>
            <a:ext cx="2724150"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第八章</a:t>
            </a:r>
            <a:endParaRPr lang="zh-CN" altLang="en-US" sz="6000" b="1">
              <a:latin typeface="思源黑体 CN Bold"/>
              <a:ea typeface="思源黑体 CN Bold"/>
              <a:sym typeface="思源黑体 CN Normal"/>
            </a:endParaRPr>
          </a:p>
        </p:txBody>
      </p:sp>
      <p:sp>
        <p:nvSpPr>
          <p:cNvPr id="5" name="矩形 4"/>
          <p:cNvSpPr/>
          <p:nvPr/>
        </p:nvSpPr>
        <p:spPr>
          <a:xfrm>
            <a:off x="4587875" y="2193925"/>
            <a:ext cx="27495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附则</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62063" y="266700"/>
            <a:ext cx="901700"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附则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4" name="矩形 3"/>
          <p:cNvSpPr/>
          <p:nvPr/>
        </p:nvSpPr>
        <p:spPr>
          <a:xfrm>
            <a:off x="6191250" y="2863850"/>
            <a:ext cx="5289550" cy="7080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中国人民解放军和中国人民武装警察部队的编制工作，按照中央军事委员会有关规定执行。</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矩形 4"/>
          <p:cNvSpPr/>
          <p:nvPr/>
        </p:nvSpPr>
        <p:spPr>
          <a:xfrm>
            <a:off x="6191250" y="3986213"/>
            <a:ext cx="5289550" cy="706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本条例由中央组织部、中央机构编制委员会办公室负责解释。</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6" name="矩形: 圆角 12"/>
          <p:cNvSpPr/>
          <p:nvPr/>
        </p:nvSpPr>
        <p:spPr>
          <a:xfrm>
            <a:off x="822325" y="1444625"/>
            <a:ext cx="4208463" cy="792163"/>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a:ln>
                  <a:noFill/>
                </a:ln>
                <a:solidFill>
                  <a:srgbClr val="FFFDF8"/>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附则</a:t>
            </a:r>
            <a:endParaRPr kumimoji="0" lang="zh-CN" altLang="en-US" sz="3600" b="1" i="0" u="none" strike="noStrike" kern="100" cap="none" spc="0" normalizeH="0" baseline="0" noProof="0" dirty="0">
              <a:ln>
                <a:noFill/>
              </a:ln>
              <a:solidFill>
                <a:srgbClr val="FFFDF8"/>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7" name="任意多边形: 形状 16"/>
          <p:cNvSpPr/>
          <p:nvPr/>
        </p:nvSpPr>
        <p:spPr>
          <a:xfrm>
            <a:off x="5137150" y="1841500"/>
            <a:ext cx="692150" cy="4271963"/>
          </a:xfrm>
          <a:custGeom>
            <a:avLst/>
            <a:gdLst>
              <a:gd name="connsiteX0" fmla="*/ 0 w 798286"/>
              <a:gd name="connsiteY0" fmla="*/ 0 h 3947886"/>
              <a:gd name="connsiteX1" fmla="*/ 798286 w 798286"/>
              <a:gd name="connsiteY1" fmla="*/ 0 h 3947886"/>
              <a:gd name="connsiteX2" fmla="*/ 798286 w 798286"/>
              <a:gd name="connsiteY2" fmla="*/ 3947886 h 3947886"/>
            </a:gdLst>
            <a:ahLst/>
            <a:cxnLst>
              <a:cxn ang="0">
                <a:pos x="connsiteX0" y="connsiteY0"/>
              </a:cxn>
              <a:cxn ang="0">
                <a:pos x="connsiteX1" y="connsiteY1"/>
              </a:cxn>
              <a:cxn ang="0">
                <a:pos x="connsiteX2" y="connsiteY2"/>
              </a:cxn>
            </a:cxnLst>
            <a:rect l="l" t="t" r="r" b="b"/>
            <a:pathLst>
              <a:path w="798286" h="3947886">
                <a:moveTo>
                  <a:pt x="0" y="0"/>
                </a:moveTo>
                <a:lnTo>
                  <a:pt x="798286" y="0"/>
                </a:lnTo>
                <a:lnTo>
                  <a:pt x="798286" y="3947886"/>
                </a:lnTo>
              </a:path>
            </a:pathLst>
          </a:custGeom>
          <a:noFill/>
          <a:ln w="12700" cap="flat" cmpd="sng" algn="ctr">
            <a:solidFill>
              <a:srgbClr val="FF9500"/>
            </a:solidFill>
            <a:prstDash val="solid"/>
            <a:miter lim="800000"/>
            <a:headEnd type="oval"/>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0" name="矩形 9"/>
          <p:cNvSpPr/>
          <p:nvPr/>
        </p:nvSpPr>
        <p:spPr>
          <a:xfrm>
            <a:off x="6191250" y="5176838"/>
            <a:ext cx="5289550" cy="400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本条例自</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2019</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8</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日起施行。</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106503" name="图片 11"/>
          <p:cNvPicPr>
            <a:picLocks noChangeAspect="1"/>
          </p:cNvPicPr>
          <p:nvPr/>
        </p:nvPicPr>
        <p:blipFill>
          <a:blip r:embed="rId1"/>
          <a:stretch>
            <a:fillRect/>
          </a:stretch>
        </p:blipFill>
        <p:spPr>
          <a:xfrm>
            <a:off x="819150" y="1716088"/>
            <a:ext cx="4700588" cy="4702175"/>
          </a:xfrm>
          <a:prstGeom prst="rect">
            <a:avLst/>
          </a:prstGeom>
          <a:noFill/>
          <a:ln w="9525">
            <a:noFill/>
          </a:ln>
        </p:spPr>
      </p:pic>
      <p:sp>
        <p:nvSpPr>
          <p:cNvPr id="17" name="矩形 16"/>
          <p:cNvSpPr/>
          <p:nvPr/>
        </p:nvSpPr>
        <p:spPr>
          <a:xfrm>
            <a:off x="5518150" y="2924175"/>
            <a:ext cx="520700" cy="6191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31</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 name="矩形 2"/>
          <p:cNvSpPr/>
          <p:nvPr/>
        </p:nvSpPr>
        <p:spPr>
          <a:xfrm>
            <a:off x="5519738" y="4029075"/>
            <a:ext cx="519113" cy="6191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3" name="矩形 12"/>
          <p:cNvSpPr/>
          <p:nvPr/>
        </p:nvSpPr>
        <p:spPr>
          <a:xfrm>
            <a:off x="5519738" y="5067300"/>
            <a:ext cx="519113" cy="6191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000000"/>
                                          </p:val>
                                        </p:tav>
                                        <p:tav tm="100000">
                                          <p:val>
                                            <p:strVal val="#ppt_w"/>
                                          </p:val>
                                        </p:tav>
                                      </p:tavLst>
                                    </p:anim>
                                    <p:anim calcmode="lin" valueType="num">
                                      <p:cBhvr>
                                        <p:cTn id="8" dur="1500" fill="hold"/>
                                        <p:tgtEl>
                                          <p:spTgt spid="6"/>
                                        </p:tgtEl>
                                        <p:attrNameLst>
                                          <p:attrName>ppt_h</p:attrName>
                                        </p:attrNameLst>
                                      </p:cBhvr>
                                      <p:tavLst>
                                        <p:tav tm="0">
                                          <p:val>
                                            <p:fltVal val="0.00000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500"/>
                                        <p:tgtEl>
                                          <p:spTgt spid="7"/>
                                        </p:tgtEl>
                                      </p:cBhvr>
                                    </p:animEffect>
                                  </p:childTnLst>
                                </p:cTn>
                              </p:par>
                            </p:childTnLst>
                          </p:cTn>
                        </p:par>
                        <p:par>
                          <p:cTn id="14" fill="hold">
                            <p:stCondLst>
                              <p:cond delay="3000"/>
                            </p:stCondLst>
                            <p:childTnLst>
                              <p:par>
                                <p:cTn id="15" presetID="31" presetClass="entr" presetSubtype="0" fill="hold" grpId="0" nodeType="afterEffect">
                                  <p:stCondLst>
                                    <p:cond delay="0"/>
                                  </p:stCondLst>
                                  <p:iterate type="lt">
                                    <p:tmPct val="124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000000"/>
                                          </p:val>
                                        </p:tav>
                                        <p:tav tm="100000">
                                          <p:val>
                                            <p:strVal val="#ppt_w"/>
                                          </p:val>
                                        </p:tav>
                                      </p:tavLst>
                                    </p:anim>
                                    <p:anim calcmode="lin" valueType="num">
                                      <p:cBhvr>
                                        <p:cTn id="18" dur="750" fill="hold"/>
                                        <p:tgtEl>
                                          <p:spTgt spid="4"/>
                                        </p:tgtEl>
                                        <p:attrNameLst>
                                          <p:attrName>ppt_h</p:attrName>
                                        </p:attrNameLst>
                                      </p:cBhvr>
                                      <p:tavLst>
                                        <p:tav tm="0">
                                          <p:val>
                                            <p:fltVal val="0.000000"/>
                                          </p:val>
                                        </p:tav>
                                        <p:tav tm="100000">
                                          <p:val>
                                            <p:strVal val="#ppt_h"/>
                                          </p:val>
                                        </p:tav>
                                      </p:tavLst>
                                    </p:anim>
                                    <p:anim calcmode="lin" valueType="num">
                                      <p:cBhvr>
                                        <p:cTn id="19" dur="750" fill="hold"/>
                                        <p:tgtEl>
                                          <p:spTgt spid="4"/>
                                        </p:tgtEl>
                                        <p:attrNameLst>
                                          <p:attrName>style.rotation</p:attrName>
                                        </p:attrNameLst>
                                      </p:cBhvr>
                                      <p:tavLst>
                                        <p:tav tm="0">
                                          <p:val>
                                            <p:fltVal val="90.000000"/>
                                          </p:val>
                                        </p:tav>
                                        <p:tav tm="100000">
                                          <p:val>
                                            <p:fltVal val="0.000000"/>
                                          </p:val>
                                        </p:tav>
                                      </p:tavLst>
                                    </p:anim>
                                    <p:animEffect transition="in" filter="fade">
                                      <p:cBhvr>
                                        <p:cTn id="20" dur="750"/>
                                        <p:tgtEl>
                                          <p:spTgt spid="4"/>
                                        </p:tgtEl>
                                      </p:cBhvr>
                                    </p:animEffect>
                                  </p:childTnLst>
                                </p:cTn>
                              </p:par>
                            </p:childTnLst>
                          </p:cTn>
                        </p:par>
                        <p:par>
                          <p:cTn id="21" fill="hold">
                            <p:stCondLst>
                              <p:cond delay="4112"/>
                            </p:stCondLst>
                            <p:childTnLst>
                              <p:par>
                                <p:cTn id="22" presetID="31" presetClass="entr" presetSubtype="0" fill="hold" grpId="0" nodeType="afterEffect">
                                  <p:stCondLst>
                                    <p:cond delay="0"/>
                                  </p:stCondLst>
                                  <p:iterate type="lt">
                                    <p:tmPct val="1240"/>
                                  </p:iterate>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000000"/>
                                          </p:val>
                                        </p:tav>
                                        <p:tav tm="100000">
                                          <p:val>
                                            <p:strVal val="#ppt_w"/>
                                          </p:val>
                                        </p:tav>
                                      </p:tavLst>
                                    </p:anim>
                                    <p:anim calcmode="lin" valueType="num">
                                      <p:cBhvr>
                                        <p:cTn id="25" dur="750" fill="hold"/>
                                        <p:tgtEl>
                                          <p:spTgt spid="5"/>
                                        </p:tgtEl>
                                        <p:attrNameLst>
                                          <p:attrName>ppt_h</p:attrName>
                                        </p:attrNameLst>
                                      </p:cBhvr>
                                      <p:tavLst>
                                        <p:tav tm="0">
                                          <p:val>
                                            <p:fltVal val="0.000000"/>
                                          </p:val>
                                        </p:tav>
                                        <p:tav tm="100000">
                                          <p:val>
                                            <p:strVal val="#ppt_h"/>
                                          </p:val>
                                        </p:tav>
                                      </p:tavLst>
                                    </p:anim>
                                    <p:anim calcmode="lin" valueType="num">
                                      <p:cBhvr>
                                        <p:cTn id="26" dur="750" fill="hold"/>
                                        <p:tgtEl>
                                          <p:spTgt spid="5"/>
                                        </p:tgtEl>
                                        <p:attrNameLst>
                                          <p:attrName>style.rotation</p:attrName>
                                        </p:attrNameLst>
                                      </p:cBhvr>
                                      <p:tavLst>
                                        <p:tav tm="0">
                                          <p:val>
                                            <p:fltVal val="90.000000"/>
                                          </p:val>
                                        </p:tav>
                                        <p:tav tm="100000">
                                          <p:val>
                                            <p:fltVal val="0.000000"/>
                                          </p:val>
                                        </p:tav>
                                      </p:tavLst>
                                    </p:anim>
                                    <p:animEffect transition="in" filter="fade">
                                      <p:cBhvr>
                                        <p:cTn id="27" dur="750"/>
                                        <p:tgtEl>
                                          <p:spTgt spid="5"/>
                                        </p:tgtEl>
                                      </p:cBhvr>
                                    </p:animEffect>
                                  </p:childTnLst>
                                </p:cTn>
                              </p:par>
                            </p:childTnLst>
                          </p:cTn>
                        </p:par>
                        <p:par>
                          <p:cTn id="28" fill="hold">
                            <p:stCondLst>
                              <p:cond delay="5104"/>
                            </p:stCondLst>
                            <p:childTnLst>
                              <p:par>
                                <p:cTn id="29" presetID="31" presetClass="entr" presetSubtype="0" fill="hold" grpId="0" nodeType="afterEffect">
                                  <p:stCondLst>
                                    <p:cond delay="0"/>
                                  </p:stCondLst>
                                  <p:iterate type="lt">
                                    <p:tmPct val="1240"/>
                                  </p:iterate>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000000"/>
                                          </p:val>
                                        </p:tav>
                                        <p:tav tm="100000">
                                          <p:val>
                                            <p:strVal val="#ppt_w"/>
                                          </p:val>
                                        </p:tav>
                                      </p:tavLst>
                                    </p:anim>
                                    <p:anim calcmode="lin" valueType="num">
                                      <p:cBhvr>
                                        <p:cTn id="32" dur="750" fill="hold"/>
                                        <p:tgtEl>
                                          <p:spTgt spid="10"/>
                                        </p:tgtEl>
                                        <p:attrNameLst>
                                          <p:attrName>ppt_h</p:attrName>
                                        </p:attrNameLst>
                                      </p:cBhvr>
                                      <p:tavLst>
                                        <p:tav tm="0">
                                          <p:val>
                                            <p:fltVal val="0.000000"/>
                                          </p:val>
                                        </p:tav>
                                        <p:tav tm="100000">
                                          <p:val>
                                            <p:strVal val="#ppt_h"/>
                                          </p:val>
                                        </p:tav>
                                      </p:tavLst>
                                    </p:anim>
                                    <p:anim calcmode="lin" valueType="num">
                                      <p:cBhvr>
                                        <p:cTn id="33" dur="750" fill="hold"/>
                                        <p:tgtEl>
                                          <p:spTgt spid="10"/>
                                        </p:tgtEl>
                                        <p:attrNameLst>
                                          <p:attrName>style.rotation</p:attrName>
                                        </p:attrNameLst>
                                      </p:cBhvr>
                                      <p:tavLst>
                                        <p:tav tm="0">
                                          <p:val>
                                            <p:fltVal val="90.000000"/>
                                          </p:val>
                                        </p:tav>
                                        <p:tav tm="100000">
                                          <p:val>
                                            <p:fltVal val="0.000000"/>
                                          </p:val>
                                        </p:tav>
                                      </p:tavLst>
                                    </p:anim>
                                    <p:animEffect transition="in" filter="fade">
                                      <p:cBhvr>
                                        <p:cTn id="3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157163" y="-92075"/>
            <a:ext cx="8170863" cy="6867525"/>
          </a:xfrm>
          <a:prstGeom prst="rect">
            <a:avLst/>
          </a:prstGeom>
          <a:solidFill>
            <a:srgbClr val="C00000"/>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14" tIns="60856" rIns="121714" bIns="60856"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a:endParaRPr>
          </a:p>
        </p:txBody>
      </p:sp>
      <p:pic>
        <p:nvPicPr>
          <p:cNvPr id="108546" name="Picture 2"/>
          <p:cNvPicPr>
            <a:picLocks noChangeAspect="1"/>
          </p:cNvPicPr>
          <p:nvPr/>
        </p:nvPicPr>
        <p:blipFill>
          <a:blip r:embed="rId1"/>
          <a:stretch>
            <a:fillRect/>
          </a:stretch>
        </p:blipFill>
        <p:spPr>
          <a:xfrm>
            <a:off x="7866063" y="-22225"/>
            <a:ext cx="4346575" cy="6907213"/>
          </a:xfrm>
          <a:prstGeom prst="rect">
            <a:avLst/>
          </a:prstGeom>
          <a:noFill/>
          <a:ln w="9525">
            <a:noFill/>
          </a:ln>
        </p:spPr>
      </p:pic>
      <p:pic>
        <p:nvPicPr>
          <p:cNvPr id="108547" name="图片 33"/>
          <p:cNvPicPr>
            <a:picLocks noChangeAspect="1"/>
          </p:cNvPicPr>
          <p:nvPr/>
        </p:nvPicPr>
        <p:blipFill>
          <a:blip r:embed="rId2"/>
          <a:stretch>
            <a:fillRect/>
          </a:stretch>
        </p:blipFill>
        <p:spPr>
          <a:xfrm>
            <a:off x="7527925" y="-22225"/>
            <a:ext cx="1306513" cy="6880225"/>
          </a:xfrm>
          <a:prstGeom prst="rect">
            <a:avLst/>
          </a:prstGeom>
          <a:noFill/>
          <a:ln w="9525">
            <a:noFill/>
          </a:ln>
        </p:spPr>
      </p:pic>
      <p:pic>
        <p:nvPicPr>
          <p:cNvPr id="52" name="图片 51"/>
          <p:cNvPicPr>
            <a:picLocks noChangeAspect="1"/>
          </p:cNvPicPr>
          <p:nvPr/>
        </p:nvPicPr>
        <p:blipFill>
          <a:blip r:embed="rId3"/>
          <a:stretch>
            <a:fillRect/>
          </a:stretch>
        </p:blipFill>
        <p:spPr>
          <a:xfrm>
            <a:off x="3024188" y="-15875"/>
            <a:ext cx="2671762" cy="2714625"/>
          </a:xfrm>
          <a:prstGeom prst="rect">
            <a:avLst/>
          </a:prstGeom>
          <a:noFill/>
          <a:ln w="9525">
            <a:noFill/>
          </a:ln>
        </p:spPr>
      </p:pic>
      <p:sp>
        <p:nvSpPr>
          <p:cNvPr id="12" name="矩形 11"/>
          <p:cNvSpPr/>
          <p:nvPr/>
        </p:nvSpPr>
        <p:spPr>
          <a:xfrm>
            <a:off x="1713096" y="2853138"/>
            <a:ext cx="5059680" cy="15684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感谢您的学习观看</a:t>
            </a:r>
            <a:endPar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感谢您长期以来关心支持</a:t>
            </a:r>
            <a:endPar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宝鸡市凤翔区机构编制工作</a:t>
            </a:r>
            <a:endPar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8547"/>
                                        </p:tgtEl>
                                        <p:attrNameLst>
                                          <p:attrName>style.visibility</p:attrName>
                                        </p:attrNameLst>
                                      </p:cBhvr>
                                      <p:to>
                                        <p:strVal val="visible"/>
                                      </p:to>
                                    </p:set>
                                    <p:animEffect transition="in" filter="fade">
                                      <p:cBhvr>
                                        <p:cTn id="11" dur="1000"/>
                                        <p:tgtEl>
                                          <p:spTgt spid="108547"/>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08546"/>
                                        </p:tgtEl>
                                        <p:attrNameLst>
                                          <p:attrName>style.visibility</p:attrName>
                                        </p:attrNameLst>
                                      </p:cBhvr>
                                      <p:to>
                                        <p:strVal val="visible"/>
                                      </p:to>
                                    </p:set>
                                    <p:anim calcmode="lin" valueType="num">
                                      <p:cBhvr additive="base">
                                        <p:cTn id="15" dur="1000" fill="hold"/>
                                        <p:tgtEl>
                                          <p:spTgt spid="108546"/>
                                        </p:tgtEl>
                                        <p:attrNameLst>
                                          <p:attrName>ppt_x</p:attrName>
                                        </p:attrNameLst>
                                      </p:cBhvr>
                                      <p:tavLst>
                                        <p:tav tm="0">
                                          <p:val>
                                            <p:strVal val="1+#ppt_w/2"/>
                                          </p:val>
                                        </p:tav>
                                        <p:tav tm="100000">
                                          <p:val>
                                            <p:strVal val="#ppt_x"/>
                                          </p:val>
                                        </p:tav>
                                      </p:tavLst>
                                    </p:anim>
                                    <p:anim calcmode="lin" valueType="num">
                                      <p:cBhvr additive="base">
                                        <p:cTn id="16" dur="1000" fill="hold"/>
                                        <p:tgtEl>
                                          <p:spTgt spid="108546"/>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 calcmode="lin" valueType="num">
                                      <p:cBhvr>
                                        <p:cTn id="19" dur="1250" fill="hold"/>
                                        <p:tgtEl>
                                          <p:spTgt spid="52"/>
                                        </p:tgtEl>
                                        <p:attrNameLst>
                                          <p:attrName>ppt_w</p:attrName>
                                        </p:attrNameLst>
                                      </p:cBhvr>
                                      <p:tavLst>
                                        <p:tav tm="0">
                                          <p:val>
                                            <p:fltVal val="0.000000"/>
                                          </p:val>
                                        </p:tav>
                                        <p:tav tm="100000">
                                          <p:val>
                                            <p:strVal val="#ppt_w"/>
                                          </p:val>
                                        </p:tav>
                                      </p:tavLst>
                                    </p:anim>
                                    <p:anim calcmode="lin" valueType="num">
                                      <p:cBhvr>
                                        <p:cTn id="20" dur="1250" fill="hold"/>
                                        <p:tgtEl>
                                          <p:spTgt spid="5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PA-102226"/>
          <p:cNvGrpSpPr/>
          <p:nvPr>
            <p:custDataLst>
              <p:tags r:id="rId1"/>
            </p:custDataLst>
          </p:nvPr>
        </p:nvGrpSpPr>
        <p:grpSpPr>
          <a:xfrm>
            <a:off x="2076541" y="3015867"/>
            <a:ext cx="7884375" cy="326365"/>
            <a:chOff x="1170035" y="1491630"/>
            <a:chExt cx="6740066" cy="255096"/>
          </a:xfrm>
          <a:solidFill>
            <a:srgbClr val="C00000"/>
          </a:solidFill>
        </p:grpSpPr>
        <p:grpSp>
          <p:nvGrpSpPr>
            <p:cNvPr id="3" name="组合 2"/>
            <p:cNvGrpSpPr/>
            <p:nvPr/>
          </p:nvGrpSpPr>
          <p:grpSpPr>
            <a:xfrm>
              <a:off x="4118171" y="1491630"/>
              <a:ext cx="887762" cy="255096"/>
              <a:chOff x="3965502" y="1879809"/>
              <a:chExt cx="1193100" cy="342834"/>
            </a:xfrm>
            <a:grpFill/>
          </p:grpSpPr>
          <p:sp>
            <p:nvSpPr>
              <p:cNvPr id="7"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8"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4" name="组合 3"/>
            <p:cNvGrpSpPr/>
            <p:nvPr/>
          </p:nvGrpSpPr>
          <p:grpSpPr>
            <a:xfrm>
              <a:off x="1170035" y="1619178"/>
              <a:ext cx="6740066" cy="0"/>
              <a:chOff x="1170035" y="2082167"/>
              <a:chExt cx="6740066" cy="0"/>
            </a:xfrm>
            <a:grpFill/>
          </p:grpSpPr>
          <p:cxnSp>
            <p:nvCxnSpPr>
              <p:cNvPr id="5" name="PA-直接连接符 6"/>
              <p:cNvCxnSpPr/>
              <p:nvPr/>
            </p:nvCxnSpPr>
            <p:spPr>
              <a:xfrm>
                <a:off x="5148064" y="2082167"/>
                <a:ext cx="2762037" cy="0"/>
              </a:xfrm>
              <a:prstGeom prst="line">
                <a:avLst/>
              </a:prstGeom>
              <a:grpFill/>
              <a:ln w="15875" cap="flat" cmpd="sng" algn="ctr">
                <a:solidFill>
                  <a:srgbClr val="E71E17"/>
                </a:solidFill>
                <a:prstDash val="solid"/>
                <a:miter lim="800000"/>
              </a:ln>
              <a:effectLst/>
            </p:spPr>
          </p:cxnSp>
          <p:cxnSp>
            <p:nvCxnSpPr>
              <p:cNvPr id="6" name="PA-直接连接符 7"/>
              <p:cNvCxnSpPr/>
              <p:nvPr/>
            </p:nvCxnSpPr>
            <p:spPr>
              <a:xfrm>
                <a:off x="1170035" y="2082167"/>
                <a:ext cx="2825901" cy="0"/>
              </a:xfrm>
              <a:prstGeom prst="line">
                <a:avLst/>
              </a:prstGeom>
              <a:grpFill/>
              <a:ln w="15875" cap="flat" cmpd="sng" algn="ctr">
                <a:solidFill>
                  <a:srgbClr val="E71E17"/>
                </a:solidFill>
                <a:prstDash val="solid"/>
                <a:miter lim="800000"/>
              </a:ln>
              <a:effectLst/>
            </p:spPr>
          </p:cxnSp>
        </p:grpSp>
      </p:grpSp>
      <p:sp>
        <p:nvSpPr>
          <p:cNvPr id="12" name="矩形 11"/>
          <p:cNvSpPr/>
          <p:nvPr/>
        </p:nvSpPr>
        <p:spPr>
          <a:xfrm>
            <a:off x="1945438" y="2077148"/>
            <a:ext cx="7901305" cy="937260"/>
          </a:xfrm>
          <a:prstGeom prst="rect">
            <a:avLst/>
          </a:prstGeom>
        </p:spPr>
        <p:txBody>
          <a:bodyPr wrap="non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条例</a:t>
            </a: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出台的重要意义</a:t>
            </a:r>
            <a:endParaRPr kumimoji="0" lang="zh-CN"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endParaRPr>
          </a:p>
        </p:txBody>
      </p:sp>
      <p:sp>
        <p:nvSpPr>
          <p:cNvPr id="13" name="矩形 12"/>
          <p:cNvSpPr/>
          <p:nvPr/>
        </p:nvSpPr>
        <p:spPr>
          <a:xfrm>
            <a:off x="1990725" y="3429000"/>
            <a:ext cx="8210550" cy="4921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学习宣传</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中国共产党机构编制工作条例</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endPar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14" name="组合 13"/>
          <p:cNvGrpSpPr/>
          <p:nvPr/>
        </p:nvGrpSpPr>
        <p:grpSpPr>
          <a:xfrm>
            <a:off x="4459288" y="1328738"/>
            <a:ext cx="2873375" cy="654050"/>
            <a:chOff x="673865" y="2295285"/>
            <a:chExt cx="2533206" cy="519113"/>
          </a:xfrm>
        </p:grpSpPr>
        <p:sp>
          <p:nvSpPr>
            <p:cNvPr id="15" name="对角圆角矩形 24"/>
            <p:cNvSpPr/>
            <p:nvPr/>
          </p:nvSpPr>
          <p:spPr>
            <a:xfrm>
              <a:off x="997000" y="2295285"/>
              <a:ext cx="1917577" cy="519113"/>
            </a:xfrm>
            <a:prstGeom prst="round2DiagRect">
              <a:avLst>
                <a:gd name="adj1" fmla="val 3396"/>
                <a:gd name="adj2" fmla="val 0"/>
              </a:avLst>
            </a:prstGeom>
            <a:solidFill>
              <a:srgbClr val="C00000"/>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mn-lt"/>
                <a:ea typeface="+mn-ea"/>
                <a:cs typeface="+mn-ea"/>
                <a:sym typeface="思源黑体 CN Normal" panose="020B0400000000000000" pitchFamily="34" charset="-122"/>
              </a:endParaRPr>
            </a:p>
          </p:txBody>
        </p:sp>
        <p:sp>
          <p:nvSpPr>
            <p:cNvPr id="17" name="TextBox 495"/>
            <p:cNvSpPr txBox="1"/>
            <p:nvPr/>
          </p:nvSpPr>
          <p:spPr>
            <a:xfrm>
              <a:off x="673865" y="2349637"/>
              <a:ext cx="2533206" cy="4104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76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第一部分</a:t>
              </a:r>
              <a:endParaRPr kumimoji="0" lang="zh-CN" altLang="en-US" sz="18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000000"/>
                                          </p:val>
                                        </p:tav>
                                        <p:tav tm="100000">
                                          <p:val>
                                            <p:strVal val="#ppt_w"/>
                                          </p:val>
                                        </p:tav>
                                      </p:tavLst>
                                    </p:anim>
                                    <p:anim calcmode="lin" valueType="num">
                                      <p:cBhvr>
                                        <p:cTn id="8" dur="200" fill="hold"/>
                                        <p:tgtEl>
                                          <p:spTgt spid="14"/>
                                        </p:tgtEl>
                                        <p:attrNameLst>
                                          <p:attrName>ppt_h</p:attrName>
                                        </p:attrNameLst>
                                      </p:cBhvr>
                                      <p:tavLst>
                                        <p:tav tm="0">
                                          <p:val>
                                            <p:fltVal val="0.000000"/>
                                          </p:val>
                                        </p:tav>
                                        <p:tav tm="100000">
                                          <p:val>
                                            <p:strVal val="#ppt_h"/>
                                          </p:val>
                                        </p:tav>
                                      </p:tavLst>
                                    </p:anim>
                                    <p:animEffect transition="in" filter="fade">
                                      <p:cBhvr>
                                        <p:cTn id="9" dur="200"/>
                                        <p:tgtEl>
                                          <p:spTgt spid="1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4"/>
                                        </p:tgtEl>
                                      </p:cBhvr>
                                      <p:by x="115000" y="115000"/>
                                    </p:animScale>
                                  </p:childTnLst>
                                </p:cTn>
                              </p:par>
                              <p:par>
                                <p:cTn id="13" presetID="6" presetClass="emph" presetSubtype="0" fill="hold" nodeType="withEffect">
                                  <p:stCondLst>
                                    <p:cond delay="200"/>
                                  </p:stCondLst>
                                  <p:childTnLst>
                                    <p:animScale>
                                      <p:cBhvr>
                                        <p:cTn id="14" dur="100" fill="hold"/>
                                        <p:tgtEl>
                                          <p:spTgt spid="14"/>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4"/>
                                        </p:tgtEl>
                                      </p:cBhvr>
                                      <p:by x="105000" y="105000"/>
                                    </p:animScale>
                                  </p:childTnLst>
                                </p:cTn>
                              </p:par>
                              <p:par>
                                <p:cTn id="18" presetID="6" presetClass="emph" presetSubtype="0" fill="hold" nodeType="withEffect">
                                  <p:stCondLst>
                                    <p:cond delay="200"/>
                                  </p:stCondLst>
                                  <p:childTnLst>
                                    <p:animScale>
                                      <p:cBhvr>
                                        <p:cTn id="19" dur="100" fill="hold"/>
                                        <p:tgtEl>
                                          <p:spTgt spid="14"/>
                                        </p:tgtEl>
                                      </p:cBhvr>
                                      <p:by x="95000" y="95000"/>
                                    </p:animScale>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2"/>
          <p:cNvSpPr txBox="1"/>
          <p:nvPr/>
        </p:nvSpPr>
        <p:spPr>
          <a:xfrm>
            <a:off x="3813175" y="2074863"/>
            <a:ext cx="1181100" cy="831850"/>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FDEDAA"/>
                </a:solidFill>
                <a:effectLst/>
                <a:uLnTx/>
                <a:uFillTx/>
                <a:latin typeface="微软雅黑" panose="020B0503020204020204" pitchFamily="34" charset="-122"/>
                <a:ea typeface="微软雅黑" panose="020B0503020204020204" pitchFamily="34" charset="-122"/>
                <a:cs typeface="+mn-cs"/>
              </a:rPr>
              <a:t>5</a:t>
            </a:r>
            <a:r>
              <a:rPr kumimoji="0" lang="zh-CN" altLang="en-US" sz="4800" b="1" i="0" u="none" strike="noStrike" kern="0" cap="none" spc="0" normalizeH="0" baseline="0" noProof="0" dirty="0">
                <a:ln>
                  <a:noFill/>
                </a:ln>
                <a:solidFill>
                  <a:srgbClr val="FDEDAA"/>
                </a:solidFill>
                <a:effectLst/>
                <a:uLnTx/>
                <a:uFillTx/>
                <a:latin typeface="微软雅黑" panose="020B0503020204020204" pitchFamily="34" charset="-122"/>
                <a:ea typeface="微软雅黑" panose="020B0503020204020204" pitchFamily="34" charset="-122"/>
                <a:cs typeface="+mn-cs"/>
              </a:rPr>
              <a:t>章</a:t>
            </a:r>
            <a:endParaRPr kumimoji="0" lang="zh-CN" altLang="en-US" sz="4800" b="1" i="0" u="none" strike="noStrike" kern="0" cap="none" spc="0" normalizeH="0" baseline="0" noProof="0" dirty="0">
              <a:ln>
                <a:noFill/>
              </a:ln>
              <a:solidFill>
                <a:srgbClr val="FDEDAA"/>
              </a:solidFill>
              <a:effectLst/>
              <a:uLnTx/>
              <a:uFillTx/>
              <a:latin typeface="微软雅黑" panose="020B0503020204020204" pitchFamily="34" charset="-122"/>
              <a:ea typeface="微软雅黑" panose="020B0503020204020204" pitchFamily="34" charset="-122"/>
              <a:cs typeface="+mn-cs"/>
            </a:endParaRPr>
          </a:p>
        </p:txBody>
      </p:sp>
      <p:sp>
        <p:nvSpPr>
          <p:cNvPr id="4" name="文本框 33"/>
          <p:cNvSpPr txBox="1"/>
          <p:nvPr/>
        </p:nvSpPr>
        <p:spPr>
          <a:xfrm>
            <a:off x="400050" y="2147888"/>
            <a:ext cx="2236788" cy="584200"/>
          </a:xfrm>
          <a:prstGeom prst="rect">
            <a:avLst/>
          </a:prstGeom>
          <a:noFill/>
          <a:ln w="9525">
            <a:noFill/>
          </a:ln>
        </p:spPr>
        <p:txBody>
          <a:bodyPr wrap="none">
            <a:spAutoFit/>
          </a:bodyPr>
          <a:p>
            <a:pPr>
              <a:buNone/>
            </a:pPr>
            <a:r>
              <a:rPr lang="zh-CN" altLang="en-US" sz="3200" b="1">
                <a:latin typeface="思源黑体 CN Heavy"/>
                <a:ea typeface="思源黑体 CN Heavy"/>
              </a:rPr>
              <a:t>条例共分：</a:t>
            </a:r>
            <a:endParaRPr lang="zh-CN" altLang="en-US" sz="3200" b="1">
              <a:latin typeface="思源黑体 CN Heavy"/>
              <a:ea typeface="思源黑体 CN Heavy"/>
            </a:endParaRPr>
          </a:p>
        </p:txBody>
      </p:sp>
      <p:sp>
        <p:nvSpPr>
          <p:cNvPr id="5" name="加号 4"/>
          <p:cNvSpPr/>
          <p:nvPr/>
        </p:nvSpPr>
        <p:spPr>
          <a:xfrm>
            <a:off x="6607175" y="2147888"/>
            <a:ext cx="685800" cy="685800"/>
          </a:xfrm>
          <a:prstGeom prst="mathPlus">
            <a:avLst>
              <a:gd name="adj1" fmla="val 13996"/>
            </a:avLst>
          </a:prstGeom>
          <a:gradFill>
            <a:gsLst>
              <a:gs pos="0">
                <a:srgbClr val="FF3300"/>
              </a:gs>
              <a:gs pos="87000">
                <a:srgbClr val="C00000"/>
              </a:gs>
              <a:gs pos="100000">
                <a:srgbClr val="FF3300"/>
              </a:gs>
            </a:gsLst>
            <a:lin ang="5400000" scaled="0"/>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11"/>
          <p:cNvSpPr txBox="1"/>
          <p:nvPr/>
        </p:nvSpPr>
        <p:spPr>
          <a:xfrm>
            <a:off x="2722563" y="3417888"/>
            <a:ext cx="8326437" cy="2286000"/>
          </a:xfrm>
          <a:prstGeom prst="rect">
            <a:avLst/>
          </a:prstGeom>
          <a:noFill/>
          <a:ln w="9525">
            <a:noFill/>
          </a:ln>
        </p:spPr>
        <p:txBody>
          <a:bodyPr>
            <a:spAutoFit/>
          </a:bodyPr>
          <a:p>
            <a:pPr algn="just">
              <a:lnSpc>
                <a:spcPct val="150000"/>
              </a:lnSpc>
              <a:buNone/>
            </a:pPr>
            <a:r>
              <a:rPr lang="zh-CN" altLang="en-US" sz="1900">
                <a:solidFill>
                  <a:srgbClr val="262626"/>
                </a:solidFill>
                <a:latin typeface="微软雅黑" panose="020B0503020204020204" pitchFamily="34" charset="-122"/>
                <a:ea typeface="微软雅黑" panose="020B0503020204020204" pitchFamily="34" charset="-122"/>
              </a:rPr>
              <a:t>第一章“总则”明确制定目的、指导思想、基本原则、适用范围等。第二章“领导体制”明确党中央对机构编制工作实施集中统一领导的主体及职责，规定了各地区各部门党委（党组）的主体责任等。第三章至第七章规定了机构编制工作的基本程序，对机构编制事项的动议、论证、审议决定、组织实施、监督问责等作出规定。第八章“附则”对解释、实施等作了规定。</a:t>
            </a:r>
            <a:endParaRPr lang="zh-CN" altLang="en-US" sz="1900" b="1">
              <a:solidFill>
                <a:srgbClr val="262626"/>
              </a:solidFill>
              <a:latin typeface="微软雅黑" panose="020B0503020204020204" pitchFamily="34" charset="-122"/>
              <a:ea typeface="微软雅黑" panose="020B0503020204020204" pitchFamily="34" charset="-122"/>
            </a:endParaRPr>
          </a:p>
        </p:txBody>
      </p:sp>
      <p:sp>
        <p:nvSpPr>
          <p:cNvPr id="7" name="矩形 6"/>
          <p:cNvSpPr/>
          <p:nvPr/>
        </p:nvSpPr>
        <p:spPr>
          <a:xfrm>
            <a:off x="2819400" y="1585913"/>
            <a:ext cx="3581400" cy="1687513"/>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8</a:t>
            </a:r>
            <a:r>
              <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章</a:t>
            </a:r>
            <a:endPar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8" name="矩形 7"/>
          <p:cNvSpPr/>
          <p:nvPr/>
        </p:nvSpPr>
        <p:spPr>
          <a:xfrm>
            <a:off x="7453313" y="1570038"/>
            <a:ext cx="3581400" cy="1687513"/>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33</a:t>
            </a:r>
            <a:r>
              <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条</a:t>
            </a:r>
            <a:endPar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9" name="矩形 8"/>
          <p:cNvSpPr/>
          <p:nvPr/>
        </p:nvSpPr>
        <p:spPr>
          <a:xfrm>
            <a:off x="1247775" y="300038"/>
            <a:ext cx="4094163" cy="5207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出台的重要意义</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47775" y="300038"/>
            <a:ext cx="4094163" cy="5207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出台的重要意义</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5" name="文本框 4"/>
          <p:cNvSpPr txBox="1"/>
          <p:nvPr/>
        </p:nvSpPr>
        <p:spPr>
          <a:xfrm>
            <a:off x="1171575" y="1943100"/>
            <a:ext cx="9850438" cy="3829685"/>
          </a:xfrm>
          <a:prstGeom prst="rect">
            <a:avLst/>
          </a:prstGeom>
          <a:noFill/>
          <a:ln w="9525">
            <a:noFill/>
          </a:ln>
        </p:spPr>
        <p:txBody>
          <a:bodyPr>
            <a:spAutoFit/>
          </a:bodyPr>
          <a:p>
            <a:pPr algn="just">
              <a:lnSpc>
                <a:spcPct val="135000"/>
              </a:lnSpc>
              <a:buNone/>
            </a:pPr>
            <a:r>
              <a:rPr lang="en-US" altLang="zh-CN">
                <a:latin typeface="微软雅黑" panose="020B0503020204020204" pitchFamily="34" charset="-122"/>
                <a:ea typeface="微软雅黑" panose="020B0503020204020204" pitchFamily="34" charset="-122"/>
                <a:sym typeface="思源黑体 CN Normal"/>
              </a:rPr>
              <a:t>      </a:t>
            </a:r>
            <a:r>
              <a:rPr lang="zh-CN" altLang="en-US">
                <a:latin typeface="微软雅黑" panose="020B0503020204020204" pitchFamily="34" charset="-122"/>
                <a:ea typeface="微软雅黑" panose="020B0503020204020204" pitchFamily="34" charset="-122"/>
                <a:sym typeface="思源黑体 CN Normal"/>
              </a:rPr>
              <a:t>机构编制工作在加强党和国家机构职能体系建设、深化机构改革、优化党的执政资源配置方面发挥着至关重要的作用，对推进国家治理体系和治理能力现代化具有重大意义。以习近平同志为核心的党中央高度重视机构编制工作，对深化党和国家机构改革、加强机构编制管理、推进机构编制法定化作出重要部署。《中共中央关于深化党和国家机构改革的决定》和《中央党内法规制定工作第二个五年规划（2018-2022年）》明确提出制定中国共产党机构编制工作条例，作为贯彻落实党中央有关精神的重要举措。《条例》以习近平新时代中国特色社会主义思想为指导，着力于加强党对机构编制工作的集中统一领导，为党管机构编制作出制度性安排，是统领机构编制领域各项法规制度的基础主干党内法规，是机构编制工作的基本遵循。《条例》的制定和实施，对于完善党和国家机构法规制度，推进机构编制法定化，提升机构编制工作服务党和国家事业大局的能力，提高党的领导水平和执政水平，具有十分重要的意义。</a:t>
            </a:r>
            <a:endParaRPr lang="zh-CN" altLang="en-US">
              <a:latin typeface="微软雅黑" panose="020B0503020204020204" pitchFamily="34" charset="-122"/>
              <a:ea typeface="微软雅黑" panose="020B0503020204020204" pitchFamily="34" charset="-122"/>
              <a:sym typeface="思源黑体 CN Normal"/>
            </a:endParaRPr>
          </a:p>
        </p:txBody>
      </p:sp>
      <p:sp>
        <p:nvSpPr>
          <p:cNvPr id="7" name="椭圆 6"/>
          <p:cNvSpPr/>
          <p:nvPr/>
        </p:nvSpPr>
        <p:spPr>
          <a:xfrm>
            <a:off x="0" y="822325"/>
            <a:ext cx="1312863" cy="1312863"/>
          </a:xfrm>
          <a:prstGeom prst="ellipse">
            <a:avLst/>
          </a:prstGeom>
          <a:solidFill>
            <a:srgbClr val="C00000"/>
          </a:solidFill>
          <a:ln w="57150" cap="flat" cmpd="sng" algn="ctr">
            <a:solidFill>
              <a:srgbClr val="FFF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pic>
        <p:nvPicPr>
          <p:cNvPr id="44036" name="图片 8"/>
          <p:cNvPicPr>
            <a:picLocks noChangeAspect="1"/>
          </p:cNvPicPr>
          <p:nvPr/>
        </p:nvPicPr>
        <p:blipFill>
          <a:blip r:embed="rId1"/>
          <a:stretch>
            <a:fillRect/>
          </a:stretch>
        </p:blipFill>
        <p:spPr>
          <a:xfrm>
            <a:off x="134938" y="922338"/>
            <a:ext cx="1112837" cy="1112837"/>
          </a:xfrm>
          <a:prstGeom prst="rect">
            <a:avLst/>
          </a:prstGeom>
          <a:noFill/>
          <a:ln w="9525">
            <a:noFill/>
          </a:ln>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000000"/>
                                          </p:val>
                                        </p:tav>
                                        <p:tav tm="100000">
                                          <p:val>
                                            <p:strVal val="#ppt_w"/>
                                          </p:val>
                                        </p:tav>
                                      </p:tavLst>
                                    </p:anim>
                                    <p:anim calcmode="lin" valueType="num">
                                      <p:cBhvr>
                                        <p:cTn id="8" dur="500" fill="hold"/>
                                        <p:tgtEl>
                                          <p:spTgt spid="7"/>
                                        </p:tgtEl>
                                        <p:attrNameLst>
                                          <p:attrName>ppt_h</p:attrName>
                                        </p:attrNameLst>
                                      </p:cBhvr>
                                      <p:tavLst>
                                        <p:tav tm="0">
                                          <p:val>
                                            <p:fltVal val="0.00000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5">
                                            <p:txEl>
                                              <p:charRg st="0" end="411"/>
                                            </p:txEl>
                                          </p:spTgt>
                                        </p:tgtEl>
                                        <p:attrNameLst>
                                          <p:attrName>style.visibility</p:attrName>
                                        </p:attrNameLst>
                                      </p:cBhvr>
                                      <p:to>
                                        <p:strVal val="visible"/>
                                      </p:to>
                                    </p:set>
                                    <p:anim calcmode="lin" valueType="num">
                                      <p:cBhvr>
                                        <p:cTn id="18" dur="500" fill="hold"/>
                                        <p:tgtEl>
                                          <p:spTgt spid="5">
                                            <p:txEl>
                                              <p:charRg st="0" end="4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xEl>
                                              <p:charRg st="0" end="411"/>
                                            </p:txEl>
                                          </p:spTgt>
                                        </p:tgtEl>
                                        <p:attrNameLst>
                                          <p:attrName>ppt_y</p:attrName>
                                        </p:attrNameLst>
                                      </p:cBhvr>
                                      <p:tavLst>
                                        <p:tav tm="0">
                                          <p:val>
                                            <p:strVal val="#ppt_y"/>
                                          </p:val>
                                        </p:tav>
                                        <p:tav tm="100000">
                                          <p:val>
                                            <p:strVal val="#ppt_y"/>
                                          </p:val>
                                        </p:tav>
                                      </p:tavLst>
                                    </p:anim>
                                    <p:anim calcmode="lin" valueType="num">
                                      <p:cBhvr>
                                        <p:cTn id="20" dur="500" fill="hold"/>
                                        <p:tgtEl>
                                          <p:spTgt spid="5">
                                            <p:txEl>
                                              <p:charRg st="0" end="4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xEl>
                                              <p:charRg st="0" end="4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xEl>
                                              <p:charRg st="0" end="4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PA-102226"/>
          <p:cNvGrpSpPr/>
          <p:nvPr>
            <p:custDataLst>
              <p:tags r:id="rId1"/>
            </p:custDataLst>
          </p:nvPr>
        </p:nvGrpSpPr>
        <p:grpSpPr>
          <a:xfrm>
            <a:off x="2249580" y="3219067"/>
            <a:ext cx="7884375" cy="326365"/>
            <a:chOff x="1170035" y="1491630"/>
            <a:chExt cx="6740066" cy="255096"/>
          </a:xfrm>
          <a:solidFill>
            <a:srgbClr val="C00000"/>
          </a:solidFill>
        </p:grpSpPr>
        <p:grpSp>
          <p:nvGrpSpPr>
            <p:cNvPr id="3" name="组合 2"/>
            <p:cNvGrpSpPr/>
            <p:nvPr/>
          </p:nvGrpSpPr>
          <p:grpSpPr>
            <a:xfrm>
              <a:off x="4118171" y="1491630"/>
              <a:ext cx="887762" cy="255096"/>
              <a:chOff x="3965502" y="1879809"/>
              <a:chExt cx="1193100" cy="342834"/>
            </a:xfrm>
            <a:grpFill/>
          </p:grpSpPr>
          <p:sp>
            <p:nvSpPr>
              <p:cNvPr id="7"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8"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4" name="组合 3"/>
            <p:cNvGrpSpPr/>
            <p:nvPr/>
          </p:nvGrpSpPr>
          <p:grpSpPr>
            <a:xfrm>
              <a:off x="1170035" y="1619178"/>
              <a:ext cx="6740066" cy="0"/>
              <a:chOff x="1170035" y="2082167"/>
              <a:chExt cx="6740066" cy="0"/>
            </a:xfrm>
            <a:grpFill/>
          </p:grpSpPr>
          <p:cxnSp>
            <p:nvCxnSpPr>
              <p:cNvPr id="5" name="PA-直接连接符 6"/>
              <p:cNvCxnSpPr/>
              <p:nvPr/>
            </p:nvCxnSpPr>
            <p:spPr>
              <a:xfrm>
                <a:off x="5148064" y="2082167"/>
                <a:ext cx="2762037" cy="0"/>
              </a:xfrm>
              <a:prstGeom prst="line">
                <a:avLst/>
              </a:prstGeom>
              <a:grpFill/>
              <a:ln w="15875" cap="flat" cmpd="sng" algn="ctr">
                <a:solidFill>
                  <a:srgbClr val="E71E17"/>
                </a:solidFill>
                <a:prstDash val="solid"/>
                <a:miter lim="800000"/>
              </a:ln>
              <a:effectLst/>
            </p:spPr>
          </p:cxnSp>
          <p:cxnSp>
            <p:nvCxnSpPr>
              <p:cNvPr id="6" name="PA-直接连接符 7"/>
              <p:cNvCxnSpPr/>
              <p:nvPr/>
            </p:nvCxnSpPr>
            <p:spPr>
              <a:xfrm>
                <a:off x="1170035" y="2082167"/>
                <a:ext cx="2825901" cy="0"/>
              </a:xfrm>
              <a:prstGeom prst="line">
                <a:avLst/>
              </a:prstGeom>
              <a:grpFill/>
              <a:ln w="15875" cap="flat" cmpd="sng" algn="ctr">
                <a:solidFill>
                  <a:srgbClr val="E71E17"/>
                </a:solidFill>
                <a:prstDash val="solid"/>
                <a:miter lim="800000"/>
              </a:ln>
              <a:effectLst/>
            </p:spPr>
          </p:cxnSp>
        </p:grpSp>
      </p:grpSp>
      <p:sp>
        <p:nvSpPr>
          <p:cNvPr id="12" name="矩形 11"/>
          <p:cNvSpPr/>
          <p:nvPr/>
        </p:nvSpPr>
        <p:spPr>
          <a:xfrm>
            <a:off x="1885931" y="2280348"/>
            <a:ext cx="8366393" cy="984885"/>
          </a:xfrm>
          <a:prstGeom prst="rect">
            <a:avLst/>
          </a:prstGeom>
        </p:spPr>
        <p:txBody>
          <a:bodyPr wrap="non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条例</a:t>
            </a:r>
            <a:r>
              <a:rPr kumimoji="0" lang="en-US" altLang="zh-CN"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的主要突出特点</a:t>
            </a:r>
            <a:endParaRPr kumimoji="0" lang="zh-CN" altLang="zh-CN"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endParaRPr>
          </a:p>
        </p:txBody>
      </p:sp>
      <p:sp>
        <p:nvSpPr>
          <p:cNvPr id="13" name="矩形 12"/>
          <p:cNvSpPr/>
          <p:nvPr/>
        </p:nvSpPr>
        <p:spPr>
          <a:xfrm>
            <a:off x="2163763" y="3632200"/>
            <a:ext cx="8210550" cy="4914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学习宣传</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中国共产党机构编制工作条例</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endPar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14" name="组合 13"/>
          <p:cNvGrpSpPr/>
          <p:nvPr/>
        </p:nvGrpSpPr>
        <p:grpSpPr>
          <a:xfrm>
            <a:off x="4845050" y="1130300"/>
            <a:ext cx="2873375" cy="654050"/>
            <a:chOff x="689186" y="2360753"/>
            <a:chExt cx="2533206" cy="519113"/>
          </a:xfrm>
        </p:grpSpPr>
        <p:sp>
          <p:nvSpPr>
            <p:cNvPr id="15" name="对角圆角矩形 24"/>
            <p:cNvSpPr/>
            <p:nvPr/>
          </p:nvSpPr>
          <p:spPr>
            <a:xfrm>
              <a:off x="935024" y="2360753"/>
              <a:ext cx="1917577" cy="519113"/>
            </a:xfrm>
            <a:prstGeom prst="round2DiagRect">
              <a:avLst>
                <a:gd name="adj1" fmla="val 0"/>
                <a:gd name="adj2" fmla="val 0"/>
              </a:avLst>
            </a:prstGeom>
            <a:solidFill>
              <a:srgbClr val="C00000"/>
            </a:solidFill>
            <a:ln w="25400" cap="flat" cmpd="sng" algn="ctr">
              <a:solidFill>
                <a:srgbClr val="C00000"/>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mn-lt"/>
                <a:ea typeface="+mn-ea"/>
                <a:cs typeface="+mn-ea"/>
                <a:sym typeface="思源黑体 CN Normal" panose="020B0400000000000000" pitchFamily="34" charset="-122"/>
              </a:endParaRPr>
            </a:p>
          </p:txBody>
        </p:sp>
        <p:sp>
          <p:nvSpPr>
            <p:cNvPr id="17" name="TextBox 495"/>
            <p:cNvSpPr txBox="1"/>
            <p:nvPr/>
          </p:nvSpPr>
          <p:spPr>
            <a:xfrm>
              <a:off x="689186" y="2408008"/>
              <a:ext cx="2533206" cy="4104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76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第二部分</a:t>
              </a:r>
              <a:endParaRPr kumimoji="0" lang="zh-CN" altLang="en-US" sz="18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000000"/>
                                          </p:val>
                                        </p:tav>
                                        <p:tav tm="100000">
                                          <p:val>
                                            <p:strVal val="#ppt_w"/>
                                          </p:val>
                                        </p:tav>
                                      </p:tavLst>
                                    </p:anim>
                                    <p:anim calcmode="lin" valueType="num">
                                      <p:cBhvr>
                                        <p:cTn id="8" dur="200" fill="hold"/>
                                        <p:tgtEl>
                                          <p:spTgt spid="14"/>
                                        </p:tgtEl>
                                        <p:attrNameLst>
                                          <p:attrName>ppt_h</p:attrName>
                                        </p:attrNameLst>
                                      </p:cBhvr>
                                      <p:tavLst>
                                        <p:tav tm="0">
                                          <p:val>
                                            <p:fltVal val="0.000000"/>
                                          </p:val>
                                        </p:tav>
                                        <p:tav tm="100000">
                                          <p:val>
                                            <p:strVal val="#ppt_h"/>
                                          </p:val>
                                        </p:tav>
                                      </p:tavLst>
                                    </p:anim>
                                    <p:animEffect transition="in" filter="fade">
                                      <p:cBhvr>
                                        <p:cTn id="9" dur="200"/>
                                        <p:tgtEl>
                                          <p:spTgt spid="1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4"/>
                                        </p:tgtEl>
                                      </p:cBhvr>
                                      <p:by x="115000" y="115000"/>
                                    </p:animScale>
                                  </p:childTnLst>
                                </p:cTn>
                              </p:par>
                              <p:par>
                                <p:cTn id="13" presetID="6" presetClass="emph" presetSubtype="0" fill="hold" nodeType="withEffect">
                                  <p:stCondLst>
                                    <p:cond delay="200"/>
                                  </p:stCondLst>
                                  <p:childTnLst>
                                    <p:animScale>
                                      <p:cBhvr>
                                        <p:cTn id="14" dur="100" fill="hold"/>
                                        <p:tgtEl>
                                          <p:spTgt spid="14"/>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4"/>
                                        </p:tgtEl>
                                      </p:cBhvr>
                                      <p:by x="105000" y="105000"/>
                                    </p:animScale>
                                  </p:childTnLst>
                                </p:cTn>
                              </p:par>
                              <p:par>
                                <p:cTn id="18" presetID="6" presetClass="emph" presetSubtype="0" fill="hold" nodeType="withEffect">
                                  <p:stCondLst>
                                    <p:cond delay="200"/>
                                  </p:stCondLst>
                                  <p:childTnLst>
                                    <p:animScale>
                                      <p:cBhvr>
                                        <p:cTn id="19" dur="100" fill="hold"/>
                                        <p:tgtEl>
                                          <p:spTgt spid="14"/>
                                        </p:tgtEl>
                                      </p:cBhvr>
                                      <p:by x="95000" y="95000"/>
                                    </p:animScale>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28725" y="300038"/>
            <a:ext cx="41338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15" name="PA-1022134"/>
          <p:cNvGrpSpPr/>
          <p:nvPr/>
        </p:nvGrpSpPr>
        <p:grpSpPr>
          <a:xfrm>
            <a:off x="388938" y="1709738"/>
            <a:ext cx="3030537" cy="3732212"/>
            <a:chOff x="1253730" y="1193293"/>
            <a:chExt cx="2120749" cy="3977160"/>
          </a:xfrm>
        </p:grpSpPr>
        <p:sp>
          <p:nvSpPr>
            <p:cNvPr id="16" name="PA-圆角矩形 17"/>
            <p:cNvSpPr/>
            <p:nvPr>
              <p:custDataLst>
                <p:tags r:id="rId1"/>
              </p:custDataLst>
            </p:nvPr>
          </p:nvSpPr>
          <p:spPr>
            <a:xfrm>
              <a:off x="1253730" y="1193293"/>
              <a:ext cx="2120749" cy="397716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8" name="PA-矩形 19"/>
            <p:cNvSpPr/>
            <p:nvPr>
              <p:custDataLst>
                <p:tags r:id="rId2"/>
              </p:custDataLst>
            </p:nvPr>
          </p:nvSpPr>
          <p:spPr>
            <a:xfrm>
              <a:off x="1695065" y="1333243"/>
              <a:ext cx="993871"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01</a:t>
              </a:r>
              <a:endParaRPr kumimoji="0" lang="zh-CN" altLang="en-US"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grpSp>
      <p:sp>
        <p:nvSpPr>
          <p:cNvPr id="19" name="PA-1022135"/>
          <p:cNvSpPr/>
          <p:nvPr>
            <p:custDataLst>
              <p:tags r:id="rId3"/>
            </p:custDataLst>
          </p:nvPr>
        </p:nvSpPr>
        <p:spPr>
          <a:xfrm>
            <a:off x="10982325" y="1804988"/>
            <a:ext cx="352425" cy="3976688"/>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20" name="矩形 19"/>
          <p:cNvSpPr/>
          <p:nvPr/>
        </p:nvSpPr>
        <p:spPr>
          <a:xfrm>
            <a:off x="3671888" y="1955800"/>
            <a:ext cx="7078663" cy="3241675"/>
          </a:xfrm>
          <a:prstGeom prst="rect">
            <a:avLst/>
          </a:prstGeom>
          <a:noFill/>
        </p:spPr>
        <p:txBody>
          <a:bodyPr wrap="square">
            <a:spAutoFit/>
          </a:bodyPr>
          <a:lstStyle/>
          <a:p>
            <a:pPr marL="0" marR="0" lvl="0" indent="0" algn="just" defTabSz="914400" rtl="0" eaLnBrk="1" fontAlgn="auto" latinLnBrk="0" hangingPunct="1">
              <a:lnSpc>
                <a:spcPct val="155000"/>
              </a:lnSpc>
              <a:spcBef>
                <a:spcPts val="0"/>
              </a:spcBef>
              <a:spcAft>
                <a:spcPts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作为党内法规体系中党的领导板块一部重要法规，落实党的十九届三中全会关于调整优化中央编委领导体制的重大部署和对机构编制工作的各项要求，强调了坚持党对机构编制工作集中统一领导，围绕增强“四个意识”、坚定“四个自信”、做到“两个维护”，把加强党的领导贯彻到机构编制工作各方面和全过程。</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4" name="PA-1022133"/>
          <p:cNvSpPr/>
          <p:nvPr>
            <p:custDataLst>
              <p:tags r:id="rId4"/>
            </p:custDataLst>
          </p:nvPr>
        </p:nvSpPr>
        <p:spPr>
          <a:xfrm>
            <a:off x="466725" y="2938463"/>
            <a:ext cx="2886075" cy="1754188"/>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突出加强党对机构编制工作的集中统一领导这根主线</a:t>
            </a:r>
            <a:endPar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750"/>
                                  </p:stCondLst>
                                  <p:childTnLst>
                                    <p:animMotion origin="layout" path="M -3.125E-6 7.40741E-7 L -0.08698 -0.00023 " pathEditMode="relative" rAng="0" ptsTypes="AA">
                                      <p:cBhvr>
                                        <p:cTn id="9" dur="1000" spd="-100000" fill="hold"/>
                                        <p:tgtEl>
                                          <p:spTgt spid="15"/>
                                        </p:tgtEl>
                                        <p:attrNameLst>
                                          <p:attrName>ppt_x</p:attrName>
                                          <p:attrName>ppt_y</p:attrName>
                                        </p:attrNameLst>
                                      </p:cBhvr>
                                      <p:rCtr x="-434900" y="-2300"/>
                                    </p:animMotion>
                                  </p:childTnLst>
                                </p:cTn>
                              </p:par>
                              <p:par>
                                <p:cTn id="10" presetID="22" presetClass="entr" presetSubtype="2"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750"/>
                                        <p:tgtEl>
                                          <p:spTgt spid="19"/>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000000"/>
                                          </p:val>
                                        </p:tav>
                                        <p:tav tm="100000">
                                          <p:val>
                                            <p:strVal val="#ppt_w"/>
                                          </p:val>
                                        </p:tav>
                                      </p:tavLst>
                                    </p:anim>
                                    <p:anim calcmode="lin" valueType="num">
                                      <p:cBhvr>
                                        <p:cTn id="17" dur="500" fill="hold"/>
                                        <p:tgtEl>
                                          <p:spTgt spid="14"/>
                                        </p:tgtEl>
                                        <p:attrNameLst>
                                          <p:attrName>ppt_h</p:attrName>
                                        </p:attrNameLst>
                                      </p:cBhvr>
                                      <p:tavLst>
                                        <p:tav tm="0">
                                          <p:val>
                                            <p:fltVal val="0.000000"/>
                                          </p:val>
                                        </p:tav>
                                        <p:tav tm="100000">
                                          <p:val>
                                            <p:strVal val="#ppt_h"/>
                                          </p:val>
                                        </p:tav>
                                      </p:tavLst>
                                    </p:anim>
                                    <p:animEffect transition="in" filter="fade">
                                      <p:cBhvr>
                                        <p:cTn id="18" dur="500"/>
                                        <p:tgtEl>
                                          <p:spTgt spid="14"/>
                                        </p:tgtEl>
                                      </p:cBhvr>
                                    </p:animEffect>
                                  </p:childTnLst>
                                </p:cTn>
                              </p:par>
                            </p:childTnLst>
                          </p:cTn>
                        </p:par>
                        <p:par>
                          <p:cTn id="19" fill="hold">
                            <p:stCondLst>
                              <p:cond delay="1750"/>
                            </p:stCondLst>
                            <p:childTnLst>
                              <p:par>
                                <p:cTn id="20" presetID="18" presetClass="entr" presetSubtype="1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28725" y="300038"/>
            <a:ext cx="41338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14" name="PA-1022134"/>
          <p:cNvGrpSpPr/>
          <p:nvPr/>
        </p:nvGrpSpPr>
        <p:grpSpPr>
          <a:xfrm>
            <a:off x="8242300" y="1587500"/>
            <a:ext cx="3444875" cy="3976688"/>
            <a:chOff x="1268836" y="1294102"/>
            <a:chExt cx="2120749" cy="3977160"/>
          </a:xfrm>
        </p:grpSpPr>
        <p:sp>
          <p:nvSpPr>
            <p:cNvPr id="15" name="PA-圆角矩形 17"/>
            <p:cNvSpPr/>
            <p:nvPr>
              <p:custDataLst>
                <p:tags r:id="rId1"/>
              </p:custDataLst>
            </p:nvPr>
          </p:nvSpPr>
          <p:spPr>
            <a:xfrm>
              <a:off x="1268836" y="1294102"/>
              <a:ext cx="2120749" cy="397716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7" name="PA-矩形 19"/>
            <p:cNvSpPr/>
            <p:nvPr>
              <p:custDataLst>
                <p:tags r:id="rId2"/>
              </p:custDataLst>
            </p:nvPr>
          </p:nvSpPr>
          <p:spPr>
            <a:xfrm>
              <a:off x="2006867" y="3951632"/>
              <a:ext cx="727569"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02</a:t>
              </a:r>
              <a:endParaRPr kumimoji="0" lang="zh-CN" altLang="en-US"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grpSp>
      <p:sp>
        <p:nvSpPr>
          <p:cNvPr id="18" name="PA-1022135"/>
          <p:cNvSpPr/>
          <p:nvPr>
            <p:custDataLst>
              <p:tags r:id="rId3"/>
            </p:custDataLst>
          </p:nvPr>
        </p:nvSpPr>
        <p:spPr>
          <a:xfrm>
            <a:off x="909638" y="1587500"/>
            <a:ext cx="352425" cy="3976688"/>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9" name="矩形 18"/>
          <p:cNvSpPr/>
          <p:nvPr/>
        </p:nvSpPr>
        <p:spPr>
          <a:xfrm>
            <a:off x="1357313" y="1587500"/>
            <a:ext cx="6500813" cy="3765550"/>
          </a:xfrm>
          <a:prstGeom prst="rect">
            <a:avLst/>
          </a:prstGeom>
          <a:noFill/>
        </p:spPr>
        <p:txBody>
          <a:bodyPr wrap="square">
            <a:spAutoFit/>
          </a:bodyPr>
          <a:lstStyle/>
          <a:p>
            <a:pPr marL="0" marR="0" lvl="0" indent="0" algn="just" defTabSz="914400" rtl="0" eaLnBrk="1" fontAlgn="auto" latinLnBrk="0" hangingPunct="1">
              <a:lnSpc>
                <a:spcPct val="155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现有的机构编制法律法规主要是规范政府机关机构编制管理的，而且侧重于实体内容。在党内法规中，尚无一部全方位系统规范党领导机构编制工作的专门法规。</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统领机构编制领域的法规制度，为机构编制工作提供一套基本规矩，同时把这次党和国家机构改革中一些行之有效、带有规律性和长期适用性的成果固定下来。</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PA-1022133"/>
          <p:cNvSpPr/>
          <p:nvPr>
            <p:custDataLst>
              <p:tags r:id="rId4"/>
            </p:custDataLst>
          </p:nvPr>
        </p:nvSpPr>
        <p:spPr>
          <a:xfrm>
            <a:off x="8539163" y="1976438"/>
            <a:ext cx="2851150" cy="2306638"/>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为机构编制制度体系立柱架梁，为机构编制工作提供基本遵循</a:t>
            </a:r>
            <a:endPar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nodeType="withEffect">
                                  <p:stCondLst>
                                    <p:cond delay="750"/>
                                  </p:stCondLst>
                                  <p:childTnLst>
                                    <p:animMotion origin="layout" path="M 2.29167E-6 3.7037E-6 L -0.08698 -0.00024 " pathEditMode="relative" rAng="0" ptsTypes="AA">
                                      <p:cBhvr>
                                        <p:cTn id="9" dur="1000" spd="-100000" fill="hold"/>
                                        <p:tgtEl>
                                          <p:spTgt spid="14"/>
                                        </p:tgtEl>
                                        <p:attrNameLst>
                                          <p:attrName>ppt_x</p:attrName>
                                          <p:attrName>ppt_y</p:attrName>
                                        </p:attrNameLst>
                                      </p:cBhvr>
                                      <p:rCtr x="-434900" y="-2300"/>
                                    </p:animMotion>
                                  </p:childTnLst>
                                </p:cTn>
                              </p:par>
                              <p:par>
                                <p:cTn id="10" presetID="22" presetClass="entr" presetSubtype="2"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750"/>
                                        <p:tgtEl>
                                          <p:spTgt spid="18"/>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childTnLst>
                          </p:cTn>
                        </p:par>
                        <p:par>
                          <p:cTn id="19" fill="hold">
                            <p:stCondLst>
                              <p:cond delay="1750"/>
                            </p:stCondLst>
                            <p:childTnLst>
                              <p:par>
                                <p:cTn id="20" presetID="18" presetClass="entr" presetSubtype="1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3" grpId="0"/>
    </p:bldLst>
  </p:timing>
</p:sld>
</file>

<file path=ppt/tags/tag1.xml><?xml version="1.0" encoding="utf-8"?>
<p:tagLst xmlns:p="http://schemas.openxmlformats.org/presentationml/2006/main">
  <p:tag name="KSO_WM_UNIT_PLACING_PICTURE_USER_VIEWPORT" val="{&quot;height&quot;:4275,&quot;width&quot;:4207.4992125984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5.2.5"/>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5.2.5"/>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COMMONDATA" val="eyJoZGlkIjoiNjRjOTgxYTgzOThlY2QxNjdkNTZhZTVhYTY5ZDZkZjMifQ=="/>
  <p:tag name="KSO_WPP_MARK_KEY" val="91d589bb-d0e4-4e34-b1cc-877ed75fc949"/>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89">
      <a:dk1>
        <a:sysClr val="windowText" lastClr="000000"/>
      </a:dk1>
      <a:lt1>
        <a:sysClr val="window" lastClr="FFFFFF"/>
      </a:lt1>
      <a:dk2>
        <a:srgbClr val="44546A"/>
      </a:dk2>
      <a:lt2>
        <a:srgbClr val="E7E6E6"/>
      </a:lt2>
      <a:accent1>
        <a:srgbClr val="C00000"/>
      </a:accent1>
      <a:accent2>
        <a:srgbClr val="FAB900"/>
      </a:accent2>
      <a:accent3>
        <a:srgbClr val="C71B1B"/>
      </a:accent3>
      <a:accent4>
        <a:srgbClr val="FFD847"/>
      </a:accent4>
      <a:accent5>
        <a:srgbClr val="9C0C0C"/>
      </a:accent5>
      <a:accent6>
        <a:srgbClr val="FE9D00"/>
      </a:accent6>
      <a:hlink>
        <a:srgbClr val="0563C1"/>
      </a:hlink>
      <a:folHlink>
        <a:srgbClr val="954F72"/>
      </a:folHlink>
    </a:clrScheme>
    <a:fontScheme name="esmuplws">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7483</Words>
  <Application>WPS 演示</Application>
  <PresentationFormat/>
  <Paragraphs>484</Paragraphs>
  <Slides>38</Slides>
  <Notes>41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38</vt:i4>
      </vt:variant>
    </vt:vector>
  </HeadingPairs>
  <TitlesOfParts>
    <vt:vector size="59" baseType="lpstr">
      <vt:lpstr>Arial</vt:lpstr>
      <vt:lpstr>宋体</vt:lpstr>
      <vt:lpstr>Wingdings</vt:lpstr>
      <vt:lpstr>等线</vt:lpstr>
      <vt:lpstr>Century Gothic</vt:lpstr>
      <vt:lpstr>微软雅黑</vt:lpstr>
      <vt:lpstr>Arial</vt:lpstr>
      <vt:lpstr>思源黑体 CN Normal</vt:lpstr>
      <vt:lpstr>黑体</vt:lpstr>
      <vt:lpstr>Calibri</vt:lpstr>
      <vt:lpstr>思源黑体 CN Normal</vt:lpstr>
      <vt:lpstr>思源黑体 CN Heavy</vt:lpstr>
      <vt:lpstr>思源黑体 CN Bold</vt:lpstr>
      <vt:lpstr>微软雅黑</vt:lpstr>
      <vt:lpstr>思源黑体 CN Heavy</vt:lpstr>
      <vt:lpstr>Calibri</vt:lpstr>
      <vt:lpstr>Arial Unicode MS</vt:lpstr>
      <vt:lpstr>思源黑体 CN Bold</vt:lpstr>
      <vt:lpstr>等线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饶指青丝</cp:lastModifiedBy>
  <cp:revision>108</cp:revision>
  <dcterms:created xsi:type="dcterms:W3CDTF">2021-08-23T09:24:00Z</dcterms:created>
  <dcterms:modified xsi:type="dcterms:W3CDTF">2024-07-10T07:13:46Z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2A57CF76F5924F28BB217A6EADB4C750_13</vt:lpwstr>
  </property>
  <property fmtid="{D5CDD505-2E9C-101B-9397-08002B2CF9AE}" pid="3" name="KSOProductBuildVer">
    <vt:lpwstr>2052-12.1.0.16929</vt:lpwstr>
  </property>
</Properties>
</file>